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6" r:id="rId6"/>
    <p:sldId id="260" r:id="rId7"/>
    <p:sldId id="261" r:id="rId8"/>
    <p:sldId id="268" r:id="rId9"/>
    <p:sldId id="269" r:id="rId10"/>
    <p:sldId id="262" r:id="rId11"/>
    <p:sldId id="271" r:id="rId12"/>
    <p:sldId id="270" r:id="rId13"/>
    <p:sldId id="263" r:id="rId14"/>
    <p:sldId id="264" r:id="rId15"/>
    <p:sldId id="272"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D40"/>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37166-57F3-47C9-8247-2C0E54884C23}" v="102" dt="2021-04-02T22:54:20.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p:scale>
          <a:sx n="80" d="100"/>
          <a:sy n="80" d="100"/>
        </p:scale>
        <p:origin x="696" y="4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CBBA-60F5-49D5-A476-61C6EC1A2D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A2039-50C1-42C6-8AD1-1B76BDFA6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EBF97-106E-4185-A4E0-2E42CA57BD20}"/>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5" name="Footer Placeholder 4">
            <a:extLst>
              <a:ext uri="{FF2B5EF4-FFF2-40B4-BE49-F238E27FC236}">
                <a16:creationId xmlns:a16="http://schemas.microsoft.com/office/drawing/2014/main" id="{05727E92-1A89-4318-8704-C5D352D3B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47419-0865-428C-A5C6-EF1A09AF37B4}"/>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302989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F9B3-AF15-4DEB-8186-5576B01AAC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29FADA-B6E5-4CB3-9B60-E6E7642FD8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A98E6-B9D9-48BE-8A94-9DC6995FB3BD}"/>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5" name="Footer Placeholder 4">
            <a:extLst>
              <a:ext uri="{FF2B5EF4-FFF2-40B4-BE49-F238E27FC236}">
                <a16:creationId xmlns:a16="http://schemas.microsoft.com/office/drawing/2014/main" id="{18EB3B24-BC76-4905-8393-E2A7345DB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2E5E5-D99B-4651-AAD6-0EF8354EDF01}"/>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7549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8EBD9F-B68D-4247-AFAE-86354870B1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BBE733-8721-4EB4-9056-19BDEFE50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88578-C1C5-4651-979F-EA95BD1D4BE0}"/>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5" name="Footer Placeholder 4">
            <a:extLst>
              <a:ext uri="{FF2B5EF4-FFF2-40B4-BE49-F238E27FC236}">
                <a16:creationId xmlns:a16="http://schemas.microsoft.com/office/drawing/2014/main" id="{96C58AAA-500A-4C3A-BB22-BA1E41EB9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012D2-7B48-4D78-8B8E-B320B31423BA}"/>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37330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0C93-5DFB-457A-8C4E-B1CCBCD59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6C4B4-8F54-4C5A-A504-0C991C2275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872D-EF2A-4B79-B567-4C5A23838BF4}"/>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5" name="Footer Placeholder 4">
            <a:extLst>
              <a:ext uri="{FF2B5EF4-FFF2-40B4-BE49-F238E27FC236}">
                <a16:creationId xmlns:a16="http://schemas.microsoft.com/office/drawing/2014/main" id="{C641A667-21D5-4E54-970E-E2F8A8617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102BB-B426-4224-BA02-86AD6BF98CB0}"/>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20487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C22E-8489-49CB-B3DF-509189C482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DE8A4-F57A-42AC-9852-F3FCD18A1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2A755-731C-4484-855A-414396E5C3C9}"/>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5" name="Footer Placeholder 4">
            <a:extLst>
              <a:ext uri="{FF2B5EF4-FFF2-40B4-BE49-F238E27FC236}">
                <a16:creationId xmlns:a16="http://schemas.microsoft.com/office/drawing/2014/main" id="{619D1D54-B3D9-41E7-BD38-0591BC3F3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5B310-C35D-4461-927D-A28DE6DA46D9}"/>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211875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1D48-132C-4CFE-A9C1-AE83E9E90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B8651-4D8D-4430-92D0-65BCE96E63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B0106-198F-4E87-BC3A-D8860A621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99B715-D512-4E12-80C4-F4FBFAE58A02}"/>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6" name="Footer Placeholder 5">
            <a:extLst>
              <a:ext uri="{FF2B5EF4-FFF2-40B4-BE49-F238E27FC236}">
                <a16:creationId xmlns:a16="http://schemas.microsoft.com/office/drawing/2014/main" id="{6869BF22-3984-4359-A919-9505C8E5E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7E71A-9348-4B45-AF8B-50A92F348BFB}"/>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11304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7BE-123F-436F-8A1D-6D7841A441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41E424-0A9F-490A-91A8-302E7FEE22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EEEE94-061C-4F2D-B5FF-9D1BE052AC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3092BD-12C3-4D96-88AD-654AA26B9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8B105-1E3D-47C1-A5B4-1AF630E5BD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076FAE-C891-4BED-BF79-CC1791B6D01F}"/>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8" name="Footer Placeholder 7">
            <a:extLst>
              <a:ext uri="{FF2B5EF4-FFF2-40B4-BE49-F238E27FC236}">
                <a16:creationId xmlns:a16="http://schemas.microsoft.com/office/drawing/2014/main" id="{3693351C-0979-4970-BFE8-537E9DC0B8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6916C4-2252-4CB0-A2F5-69AEC09558F4}"/>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909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3AF0-ED44-4FE9-B948-7235EEFE6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9525AF-2C75-4A2B-8B4D-746B5983787A}"/>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4" name="Footer Placeholder 3">
            <a:extLst>
              <a:ext uri="{FF2B5EF4-FFF2-40B4-BE49-F238E27FC236}">
                <a16:creationId xmlns:a16="http://schemas.microsoft.com/office/drawing/2014/main" id="{EFEEDEAE-A0EF-45C6-AABE-9C21FB013E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46E3A6-5390-473C-9A1F-0223B0DD9AA5}"/>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37985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69C25-4CBD-4C64-8390-7770C7E79300}"/>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3" name="Footer Placeholder 2">
            <a:extLst>
              <a:ext uri="{FF2B5EF4-FFF2-40B4-BE49-F238E27FC236}">
                <a16:creationId xmlns:a16="http://schemas.microsoft.com/office/drawing/2014/main" id="{D8F53666-6CBE-421F-9E19-A216BECB6A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8449B7-8AA1-430F-9391-754C93B63ED0}"/>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73018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869B-88EE-43A2-9760-0404F78ED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ADC795-027F-44DA-A2C9-7E2A29E36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92D76A-8B0E-4A1E-8311-459A1D5B9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67544-AB2E-4AA2-B223-5A3E37E46751}"/>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6" name="Footer Placeholder 5">
            <a:extLst>
              <a:ext uri="{FF2B5EF4-FFF2-40B4-BE49-F238E27FC236}">
                <a16:creationId xmlns:a16="http://schemas.microsoft.com/office/drawing/2014/main" id="{88F6FAD7-08FF-44C5-8F39-747417B93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91DEE-22C3-4A8B-B59C-C99E1533B88A}"/>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11504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355-650D-41EE-B273-87D735793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0F8C1-116F-4760-B08B-E8C535BF3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D48771-BE27-4521-B958-C2C49B223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B9FA3-4CAC-4CDA-AD08-951EF4D9C4FB}"/>
              </a:ext>
            </a:extLst>
          </p:cNvPr>
          <p:cNvSpPr>
            <a:spLocks noGrp="1"/>
          </p:cNvSpPr>
          <p:nvPr>
            <p:ph type="dt" sz="half" idx="10"/>
          </p:nvPr>
        </p:nvSpPr>
        <p:spPr/>
        <p:txBody>
          <a:bodyPr/>
          <a:lstStyle/>
          <a:p>
            <a:fld id="{D98F0332-A3E5-4DC3-BC82-C516AEFC40A6}" type="datetimeFigureOut">
              <a:rPr lang="en-US" smtClean="0"/>
              <a:t>4/2/2021</a:t>
            </a:fld>
            <a:endParaRPr lang="en-US"/>
          </a:p>
        </p:txBody>
      </p:sp>
      <p:sp>
        <p:nvSpPr>
          <p:cNvPr id="6" name="Footer Placeholder 5">
            <a:extLst>
              <a:ext uri="{FF2B5EF4-FFF2-40B4-BE49-F238E27FC236}">
                <a16:creationId xmlns:a16="http://schemas.microsoft.com/office/drawing/2014/main" id="{AC03E36D-8A77-422C-A1E2-EC4770748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683BE-525C-45CD-9926-39AA46AB3CCB}"/>
              </a:ext>
            </a:extLst>
          </p:cNvPr>
          <p:cNvSpPr>
            <a:spLocks noGrp="1"/>
          </p:cNvSpPr>
          <p:nvPr>
            <p:ph type="sldNum" sz="quarter" idx="12"/>
          </p:nvPr>
        </p:nvSpPr>
        <p:spPr/>
        <p:txBody>
          <a:bodyPr/>
          <a:lstStyle/>
          <a:p>
            <a:fld id="{B30F36D0-7D93-41CE-872B-8CC8B2F1F64C}" type="slidenum">
              <a:rPr lang="en-US" smtClean="0"/>
              <a:t>‹#›</a:t>
            </a:fld>
            <a:endParaRPr lang="en-US"/>
          </a:p>
        </p:txBody>
      </p:sp>
    </p:spTree>
    <p:extLst>
      <p:ext uri="{BB962C8B-B14F-4D97-AF65-F5344CB8AC3E}">
        <p14:creationId xmlns:p14="http://schemas.microsoft.com/office/powerpoint/2010/main" val="214422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A20C9-5FBB-4C83-8764-D131E23EAB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F4FE25-B1AF-4141-8C4E-FF1E99E82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38DFA-404E-4360-B073-E4A8CAAB3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F0332-A3E5-4DC3-BC82-C516AEFC40A6}" type="datetimeFigureOut">
              <a:rPr lang="en-US" smtClean="0"/>
              <a:t>4/2/2021</a:t>
            </a:fld>
            <a:endParaRPr lang="en-US"/>
          </a:p>
        </p:txBody>
      </p:sp>
      <p:sp>
        <p:nvSpPr>
          <p:cNvPr id="5" name="Footer Placeholder 4">
            <a:extLst>
              <a:ext uri="{FF2B5EF4-FFF2-40B4-BE49-F238E27FC236}">
                <a16:creationId xmlns:a16="http://schemas.microsoft.com/office/drawing/2014/main" id="{278D040E-80E6-4F1E-87BF-7691B6E76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4A018-E0A3-4026-8CE3-60ABC0F56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F36D0-7D93-41CE-872B-8CC8B2F1F64C}" type="slidenum">
              <a:rPr lang="en-US" smtClean="0"/>
              <a:t>‹#›</a:t>
            </a:fld>
            <a:endParaRPr lang="en-US"/>
          </a:p>
        </p:txBody>
      </p:sp>
    </p:spTree>
    <p:extLst>
      <p:ext uri="{BB962C8B-B14F-4D97-AF65-F5344CB8AC3E}">
        <p14:creationId xmlns:p14="http://schemas.microsoft.com/office/powerpoint/2010/main" val="316388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B2F3B9-925B-407C-9586-E962C32EB50B}"/>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5B6F7-D79B-49C6-9AA9-0B558E9F86C1}"/>
              </a:ext>
            </a:extLst>
          </p:cNvPr>
          <p:cNvSpPr>
            <a:spLocks noGrp="1"/>
          </p:cNvSpPr>
          <p:nvPr>
            <p:ph type="ctrTitle"/>
          </p:nvPr>
        </p:nvSpPr>
        <p:spPr>
          <a:xfrm>
            <a:off x="1524000" y="1008461"/>
            <a:ext cx="9144000" cy="2387600"/>
          </a:xfrm>
        </p:spPr>
        <p:txBody>
          <a:bodyPr>
            <a:normAutofit fontScale="90000"/>
          </a:bodyPr>
          <a:lstStyle/>
          <a:p>
            <a:r>
              <a:rPr lang="en-US" dirty="0">
                <a:latin typeface="Times New Roman" panose="02020603050405020304" pitchFamily="18" charset="0"/>
                <a:cs typeface="Times New Roman" panose="02020603050405020304" pitchFamily="18" charset="0"/>
              </a:rPr>
              <a:t>Electrolytic Application of Load-Managing Photovoltaic System</a:t>
            </a:r>
          </a:p>
        </p:txBody>
      </p:sp>
      <p:sp>
        <p:nvSpPr>
          <p:cNvPr id="3" name="Subtitle 2">
            <a:extLst>
              <a:ext uri="{FF2B5EF4-FFF2-40B4-BE49-F238E27FC236}">
                <a16:creationId xmlns:a16="http://schemas.microsoft.com/office/drawing/2014/main" id="{19144B4D-4814-4185-B63A-FC6110172004}"/>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Christian Polo</a:t>
            </a:r>
          </a:p>
          <a:p>
            <a:r>
              <a:rPr lang="en-US" dirty="0">
                <a:latin typeface="Times New Roman" panose="02020603050405020304" pitchFamily="18" charset="0"/>
                <a:cs typeface="Times New Roman" panose="02020603050405020304" pitchFamily="18" charset="0"/>
              </a:rPr>
              <a:t>Arizona NASA Space Grant Consortium Symposium</a:t>
            </a:r>
          </a:p>
          <a:p>
            <a:r>
              <a:rPr lang="en-US" dirty="0">
                <a:latin typeface="Times New Roman" panose="02020603050405020304" pitchFamily="18" charset="0"/>
                <a:cs typeface="Times New Roman" panose="02020603050405020304" pitchFamily="18" charset="0"/>
              </a:rPr>
              <a:t>April 17, 2021</a:t>
            </a:r>
          </a:p>
        </p:txBody>
      </p:sp>
      <p:sp>
        <p:nvSpPr>
          <p:cNvPr id="5" name="Rectangle 4">
            <a:extLst>
              <a:ext uri="{FF2B5EF4-FFF2-40B4-BE49-F238E27FC236}">
                <a16:creationId xmlns:a16="http://schemas.microsoft.com/office/drawing/2014/main" id="{3980E489-6340-4282-9FC6-688D3BAA5B2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novation Showcase | Print at ASU">
            <a:extLst>
              <a:ext uri="{FF2B5EF4-FFF2-40B4-BE49-F238E27FC236}">
                <a16:creationId xmlns:a16="http://schemas.microsoft.com/office/drawing/2014/main" id="{BC64B728-27DC-4AE1-8846-83AACE1E3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7D634A-39C0-4BF2-8F35-22CC994FC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83A429E-F3AD-4C42-BCEA-95367D588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E3718D7-0EC2-4514-954F-80BE1C251CFE}"/>
              </a:ext>
            </a:extLst>
          </p:cNvPr>
          <p:cNvSpPr/>
          <p:nvPr/>
        </p:nvSpPr>
        <p:spPr>
          <a:xfrm>
            <a:off x="1932234" y="3507784"/>
            <a:ext cx="8327530" cy="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63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152E-9E84-4689-B70F-4981AEAEEB1E}"/>
              </a:ext>
            </a:extLst>
          </p:cNvPr>
          <p:cNvSpPr>
            <a:spLocks noGrp="1"/>
          </p:cNvSpPr>
          <p:nvPr>
            <p:ph type="title"/>
          </p:nvPr>
        </p:nvSpPr>
        <p:spPr>
          <a:xfrm>
            <a:off x="838200" y="0"/>
            <a:ext cx="10515600" cy="1325563"/>
          </a:xfrm>
        </p:spPr>
        <p:txBody>
          <a:bodyPr/>
          <a:lstStyle/>
          <a:p>
            <a:r>
              <a:rPr lang="en-US" dirty="0"/>
              <a:t>Transfer for different stack configurations</a:t>
            </a:r>
          </a:p>
        </p:txBody>
      </p:sp>
      <p:sp>
        <p:nvSpPr>
          <p:cNvPr id="4" name="Rectangle 3">
            <a:extLst>
              <a:ext uri="{FF2B5EF4-FFF2-40B4-BE49-F238E27FC236}">
                <a16:creationId xmlns:a16="http://schemas.microsoft.com/office/drawing/2014/main" id="{6C37B380-7DA4-42EE-909C-9BF3FFAAE92A}"/>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10FFA3-15CA-46E8-9B3E-405F6256E1D9}"/>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nnovation Showcase | Print at ASU">
            <a:extLst>
              <a:ext uri="{FF2B5EF4-FFF2-40B4-BE49-F238E27FC236}">
                <a16:creationId xmlns:a16="http://schemas.microsoft.com/office/drawing/2014/main" id="{BC7C6F1A-A4B9-4D0E-B308-08B7A6D91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A43A6C0-ECF0-4EC9-9C4C-1A1D6DB0D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E6BADA2-777A-4882-A1FB-A4768F17E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AEEF00A-0582-4FAE-A17D-A0410A327A22}"/>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11" name="Table 2">
                <a:extLst>
                  <a:ext uri="{FF2B5EF4-FFF2-40B4-BE49-F238E27FC236}">
                    <a16:creationId xmlns:a16="http://schemas.microsoft.com/office/drawing/2014/main" id="{3C8A28ED-0919-45BF-8144-917E1309D38E}"/>
                  </a:ext>
                </a:extLst>
              </p:cNvPr>
              <p:cNvGraphicFramePr>
                <a:graphicFrameLocks noGrp="1"/>
              </p:cNvGraphicFramePr>
              <p:nvPr>
                <p:extLst>
                  <p:ext uri="{D42A27DB-BD31-4B8C-83A1-F6EECF244321}">
                    <p14:modId xmlns:p14="http://schemas.microsoft.com/office/powerpoint/2010/main" val="1478206128"/>
                  </p:ext>
                </p:extLst>
              </p:nvPr>
            </p:nvGraphicFramePr>
            <p:xfrm>
              <a:off x="1174436" y="1808067"/>
              <a:ext cx="8128001" cy="3235960"/>
            </p:xfrm>
            <a:graphic>
              <a:graphicData uri="http://schemas.openxmlformats.org/drawingml/2006/table">
                <a:tbl>
                  <a:tblPr firstRow="1" firstCol="1" bandRow="1">
                    <a:tableStyleId>{5940675A-B579-460E-94D1-54222C63F5DA}</a:tableStyleId>
                  </a:tblPr>
                  <a:tblGrid>
                    <a:gridCol w="1161143">
                      <a:extLst>
                        <a:ext uri="{9D8B030D-6E8A-4147-A177-3AD203B41FA5}">
                          <a16:colId xmlns:a16="http://schemas.microsoft.com/office/drawing/2014/main" val="758970322"/>
                        </a:ext>
                      </a:extLst>
                    </a:gridCol>
                    <a:gridCol w="1161143">
                      <a:extLst>
                        <a:ext uri="{9D8B030D-6E8A-4147-A177-3AD203B41FA5}">
                          <a16:colId xmlns:a16="http://schemas.microsoft.com/office/drawing/2014/main" val="2573440401"/>
                        </a:ext>
                      </a:extLst>
                    </a:gridCol>
                    <a:gridCol w="1161143">
                      <a:extLst>
                        <a:ext uri="{9D8B030D-6E8A-4147-A177-3AD203B41FA5}">
                          <a16:colId xmlns:a16="http://schemas.microsoft.com/office/drawing/2014/main" val="1334820266"/>
                        </a:ext>
                      </a:extLst>
                    </a:gridCol>
                    <a:gridCol w="1161143">
                      <a:extLst>
                        <a:ext uri="{9D8B030D-6E8A-4147-A177-3AD203B41FA5}">
                          <a16:colId xmlns:a16="http://schemas.microsoft.com/office/drawing/2014/main" val="1994279190"/>
                        </a:ext>
                      </a:extLst>
                    </a:gridCol>
                    <a:gridCol w="1161143">
                      <a:extLst>
                        <a:ext uri="{9D8B030D-6E8A-4147-A177-3AD203B41FA5}">
                          <a16:colId xmlns:a16="http://schemas.microsoft.com/office/drawing/2014/main" val="91020461"/>
                        </a:ext>
                      </a:extLst>
                    </a:gridCol>
                    <a:gridCol w="1161143">
                      <a:extLst>
                        <a:ext uri="{9D8B030D-6E8A-4147-A177-3AD203B41FA5}">
                          <a16:colId xmlns:a16="http://schemas.microsoft.com/office/drawing/2014/main" val="3937494177"/>
                        </a:ext>
                      </a:extLst>
                    </a:gridCol>
                    <a:gridCol w="1161143">
                      <a:extLst>
                        <a:ext uri="{9D8B030D-6E8A-4147-A177-3AD203B41FA5}">
                          <a16:colId xmlns:a16="http://schemas.microsoft.com/office/drawing/2014/main" val="863907003"/>
                        </a:ext>
                      </a:extLst>
                    </a:gridCol>
                  </a:tblGrid>
                  <a:tr h="433678">
                    <a:tc>
                      <a:txBody>
                        <a:bodyPr/>
                        <a:lstStyle/>
                        <a:p>
                          <a:endParaRPr lang="en-US" dirty="0"/>
                        </a:p>
                      </a:txBody>
                      <a:tcPr/>
                    </a:tc>
                    <a:tc>
                      <a:txBody>
                        <a:bodyPr/>
                        <a:lstStyle/>
                        <a:p>
                          <a:pPr algn="ctr"/>
                          <a:r>
                            <a:rPr lang="en-US" dirty="0"/>
                            <a:t>20.228 V</a:t>
                          </a:r>
                        </a:p>
                        <a:p>
                          <a:pPr algn="ctr"/>
                          <a:r>
                            <a:rPr lang="en-US" dirty="0"/>
                            <a:t>13 cells</a:t>
                          </a:r>
                        </a:p>
                      </a:txBody>
                      <a:tcPr/>
                    </a:tc>
                    <a:tc>
                      <a:txBody>
                        <a:bodyPr/>
                        <a:lstStyle/>
                        <a:p>
                          <a:pPr algn="ctr"/>
                          <a:r>
                            <a:rPr lang="en-US" dirty="0"/>
                            <a:t>21.784 V</a:t>
                          </a:r>
                        </a:p>
                        <a:p>
                          <a:pPr algn="ctr"/>
                          <a:r>
                            <a:rPr lang="en-US" dirty="0"/>
                            <a:t>14 cells</a:t>
                          </a:r>
                        </a:p>
                      </a:txBody>
                      <a:tcPr/>
                    </a:tc>
                    <a:tc>
                      <a:txBody>
                        <a:bodyPr/>
                        <a:lstStyle/>
                        <a:p>
                          <a:pPr algn="ctr"/>
                          <a:r>
                            <a:rPr lang="en-US" dirty="0"/>
                            <a:t>23.34 V</a:t>
                          </a:r>
                        </a:p>
                        <a:p>
                          <a:pPr algn="ctr"/>
                          <a:r>
                            <a:rPr lang="en-US" dirty="0"/>
                            <a:t>15 cells</a:t>
                          </a:r>
                        </a:p>
                      </a:txBody>
                      <a:tcPr/>
                    </a:tc>
                    <a:tc>
                      <a:txBody>
                        <a:bodyPr/>
                        <a:lstStyle/>
                        <a:p>
                          <a:pPr algn="ctr"/>
                          <a:r>
                            <a:rPr lang="en-US" dirty="0"/>
                            <a:t>24.896 V</a:t>
                          </a:r>
                        </a:p>
                        <a:p>
                          <a:pPr algn="ctr"/>
                          <a:r>
                            <a:rPr lang="en-US" dirty="0"/>
                            <a:t>16 cells</a:t>
                          </a:r>
                        </a:p>
                      </a:txBody>
                      <a:tcPr/>
                    </a:tc>
                    <a:tc>
                      <a:txBody>
                        <a:bodyPr/>
                        <a:lstStyle/>
                        <a:p>
                          <a:pPr algn="ctr"/>
                          <a:r>
                            <a:rPr lang="en-US" dirty="0"/>
                            <a:t>26.452 V</a:t>
                          </a:r>
                        </a:p>
                        <a:p>
                          <a:pPr algn="ctr"/>
                          <a:r>
                            <a:rPr lang="en-US" dirty="0"/>
                            <a:t>17 cells</a:t>
                          </a:r>
                        </a:p>
                      </a:txBody>
                      <a:tcPr/>
                    </a:tc>
                    <a:tc>
                      <a:txBody>
                        <a:bodyPr/>
                        <a:lstStyle/>
                        <a:p>
                          <a:pPr algn="ctr"/>
                          <a:r>
                            <a:rPr lang="en-US" dirty="0"/>
                            <a:t>28.008 V</a:t>
                          </a:r>
                        </a:p>
                        <a:p>
                          <a:pPr algn="ctr"/>
                          <a:r>
                            <a:rPr lang="en-US" dirty="0"/>
                            <a:t>18 cells</a:t>
                          </a:r>
                        </a:p>
                      </a:txBody>
                      <a:tcPr/>
                    </a:tc>
                    <a:extLst>
                      <a:ext uri="{0D108BD9-81ED-4DB2-BD59-A6C34878D82A}">
                        <a16:rowId xmlns:a16="http://schemas.microsoft.com/office/drawing/2014/main" val="773267723"/>
                      </a:ext>
                    </a:extLst>
                  </a:tr>
                  <a:tr h="370840">
                    <a:tc>
                      <a:txBody>
                        <a:bodyPr/>
                        <a:lstStyle/>
                        <a:p>
                          <a:r>
                            <a:rPr lang="en-US" dirty="0"/>
                            <a:t>2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2.0788</a:t>
                          </a:r>
                        </a:p>
                      </a:txBody>
                      <a:tcPr>
                        <a:solidFill>
                          <a:schemeClr val="accent2">
                            <a:lumMod val="50000"/>
                          </a:schemeClr>
                        </a:solidFill>
                      </a:tcPr>
                    </a:tc>
                    <a:tc>
                      <a:txBody>
                        <a:bodyPr/>
                        <a:lstStyle/>
                        <a:p>
                          <a:pPr algn="ctr"/>
                          <a:r>
                            <a:rPr lang="en-US" dirty="0"/>
                            <a:t>2.1222</a:t>
                          </a:r>
                        </a:p>
                      </a:txBody>
                      <a:tcPr>
                        <a:solidFill>
                          <a:schemeClr val="accent2">
                            <a:lumMod val="75000"/>
                          </a:schemeClr>
                        </a:solidFill>
                      </a:tcPr>
                    </a:tc>
                    <a:tc>
                      <a:txBody>
                        <a:bodyPr/>
                        <a:lstStyle/>
                        <a:p>
                          <a:pPr algn="ctr"/>
                          <a:r>
                            <a:rPr lang="en-US" dirty="0"/>
                            <a:t>2.1484</a:t>
                          </a:r>
                        </a:p>
                      </a:txBody>
                      <a:tcPr>
                        <a:solidFill>
                          <a:schemeClr val="accent2">
                            <a:lumMod val="60000"/>
                            <a:lumOff val="40000"/>
                          </a:schemeClr>
                        </a:solidFill>
                      </a:tcPr>
                    </a:tc>
                    <a:tc>
                      <a:txBody>
                        <a:bodyPr/>
                        <a:lstStyle/>
                        <a:p>
                          <a:pPr algn="ctr"/>
                          <a:r>
                            <a:rPr lang="en-US" dirty="0"/>
                            <a:t>2.1569</a:t>
                          </a:r>
                        </a:p>
                      </a:txBody>
                      <a:tcPr>
                        <a:solidFill>
                          <a:schemeClr val="accent4">
                            <a:lumMod val="75000"/>
                          </a:schemeClr>
                        </a:solidFill>
                      </a:tcPr>
                    </a:tc>
                    <a:tc>
                      <a:txBody>
                        <a:bodyPr/>
                        <a:lstStyle/>
                        <a:p>
                          <a:pPr algn="ctr"/>
                          <a:r>
                            <a:rPr lang="en-US" b="0" dirty="0"/>
                            <a:t>2.1681</a:t>
                          </a:r>
                        </a:p>
                      </a:txBody>
                      <a:tcPr>
                        <a:solidFill>
                          <a:schemeClr val="accent4">
                            <a:lumMod val="40000"/>
                            <a:lumOff val="60000"/>
                          </a:schemeClr>
                        </a:solidFill>
                      </a:tcPr>
                    </a:tc>
                    <a:tc>
                      <a:txBody>
                        <a:bodyPr/>
                        <a:lstStyle/>
                        <a:p>
                          <a:pPr algn="ctr"/>
                          <a:r>
                            <a:rPr lang="en-US" b="1" dirty="0"/>
                            <a:t>2.1743</a:t>
                          </a:r>
                        </a:p>
                      </a:txBody>
                      <a:tcPr>
                        <a:solidFill>
                          <a:schemeClr val="accent4">
                            <a:lumMod val="20000"/>
                            <a:lumOff val="80000"/>
                          </a:schemeClr>
                        </a:solidFill>
                      </a:tcPr>
                    </a:tc>
                    <a:extLst>
                      <a:ext uri="{0D108BD9-81ED-4DB2-BD59-A6C34878D82A}">
                        <a16:rowId xmlns:a16="http://schemas.microsoft.com/office/drawing/2014/main" val="2033752485"/>
                      </a:ext>
                    </a:extLst>
                  </a:tr>
                  <a:tr h="370840">
                    <a:tc>
                      <a:txBody>
                        <a:bodyPr/>
                        <a:lstStyle/>
                        <a:p>
                          <a:r>
                            <a:rPr lang="en-US" dirty="0"/>
                            <a:t>3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2.1279</a:t>
                          </a:r>
                        </a:p>
                      </a:txBody>
                      <a:tcPr>
                        <a:solidFill>
                          <a:schemeClr val="accent2">
                            <a:lumMod val="75000"/>
                          </a:schemeClr>
                        </a:solidFill>
                      </a:tcPr>
                    </a:tc>
                    <a:tc>
                      <a:txBody>
                        <a:bodyPr/>
                        <a:lstStyle/>
                        <a:p>
                          <a:pPr algn="ctr"/>
                          <a:r>
                            <a:rPr lang="en-US" dirty="0"/>
                            <a:t>2.1444</a:t>
                          </a:r>
                        </a:p>
                      </a:txBody>
                      <a:tcPr>
                        <a:solidFill>
                          <a:schemeClr val="accent2">
                            <a:lumMod val="60000"/>
                            <a:lumOff val="40000"/>
                          </a:schemeClr>
                        </a:solidFill>
                      </a:tcPr>
                    </a:tc>
                    <a:tc>
                      <a:txBody>
                        <a:bodyPr/>
                        <a:lstStyle/>
                        <a:p>
                          <a:pPr algn="ctr"/>
                          <a:r>
                            <a:rPr lang="en-US" dirty="0"/>
                            <a:t>2.1601</a:t>
                          </a:r>
                        </a:p>
                      </a:txBody>
                      <a:tcPr>
                        <a:solidFill>
                          <a:schemeClr val="accent4">
                            <a:lumMod val="60000"/>
                            <a:lumOff val="40000"/>
                          </a:schemeClr>
                        </a:solidFill>
                      </a:tcPr>
                    </a:tc>
                    <a:tc>
                      <a:txBody>
                        <a:bodyPr/>
                        <a:lstStyle/>
                        <a:p>
                          <a:pPr algn="ctr"/>
                          <a:r>
                            <a:rPr lang="en-US" dirty="0"/>
                            <a:t>2.1680</a:t>
                          </a:r>
                        </a:p>
                      </a:txBody>
                      <a:tcPr>
                        <a:solidFill>
                          <a:schemeClr val="accent4">
                            <a:lumMod val="40000"/>
                            <a:lumOff val="60000"/>
                          </a:schemeClr>
                        </a:solidFill>
                      </a:tcPr>
                    </a:tc>
                    <a:tc>
                      <a:txBody>
                        <a:bodyPr/>
                        <a:lstStyle/>
                        <a:p>
                          <a:pPr algn="ctr"/>
                          <a:r>
                            <a:rPr lang="en-US" b="0" dirty="0"/>
                            <a:t>2.1730</a:t>
                          </a:r>
                        </a:p>
                      </a:txBody>
                      <a:tcPr>
                        <a:solidFill>
                          <a:schemeClr val="accent4">
                            <a:lumMod val="20000"/>
                            <a:lumOff val="80000"/>
                          </a:schemeClr>
                        </a:solidFill>
                      </a:tcPr>
                    </a:tc>
                    <a:tc>
                      <a:txBody>
                        <a:bodyPr/>
                        <a:lstStyle/>
                        <a:p>
                          <a:pPr algn="ctr"/>
                          <a:r>
                            <a:rPr lang="en-US" dirty="0"/>
                            <a:t>2.1719</a:t>
                          </a:r>
                        </a:p>
                      </a:txBody>
                      <a:tcPr>
                        <a:solidFill>
                          <a:schemeClr val="accent4">
                            <a:lumMod val="20000"/>
                            <a:lumOff val="80000"/>
                          </a:schemeClr>
                        </a:solidFill>
                      </a:tcPr>
                    </a:tc>
                    <a:extLst>
                      <a:ext uri="{0D108BD9-81ED-4DB2-BD59-A6C34878D82A}">
                        <a16:rowId xmlns:a16="http://schemas.microsoft.com/office/drawing/2014/main" val="1183687193"/>
                      </a:ext>
                    </a:extLst>
                  </a:tr>
                  <a:tr h="370840">
                    <a:tc>
                      <a:txBody>
                        <a:bodyPr/>
                        <a:lstStyle/>
                        <a:p>
                          <a:r>
                            <a:rPr lang="en-US" dirty="0"/>
                            <a:t>4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2.1501</a:t>
                          </a:r>
                        </a:p>
                      </a:txBody>
                      <a:tcPr>
                        <a:solidFill>
                          <a:schemeClr val="accent4">
                            <a:lumMod val="75000"/>
                          </a:schemeClr>
                        </a:solidFill>
                      </a:tcPr>
                    </a:tc>
                    <a:tc>
                      <a:txBody>
                        <a:bodyPr/>
                        <a:lstStyle/>
                        <a:p>
                          <a:pPr algn="ctr"/>
                          <a:r>
                            <a:rPr lang="en-US" dirty="0"/>
                            <a:t>2.1556</a:t>
                          </a:r>
                        </a:p>
                      </a:txBody>
                      <a:tcPr>
                        <a:solidFill>
                          <a:schemeClr val="accent4">
                            <a:lumMod val="75000"/>
                          </a:schemeClr>
                        </a:solidFill>
                      </a:tcPr>
                    </a:tc>
                    <a:tc>
                      <a:txBody>
                        <a:bodyPr/>
                        <a:lstStyle/>
                        <a:p>
                          <a:pPr algn="ctr"/>
                          <a:r>
                            <a:rPr lang="en-US" dirty="0"/>
                            <a:t>2.1653</a:t>
                          </a:r>
                        </a:p>
                      </a:txBody>
                      <a:tcPr>
                        <a:solidFill>
                          <a:schemeClr val="accent4">
                            <a:lumMod val="40000"/>
                            <a:lumOff val="60000"/>
                          </a:schemeClr>
                        </a:solidFill>
                      </a:tcPr>
                    </a:tc>
                    <a:tc>
                      <a:txBody>
                        <a:bodyPr/>
                        <a:lstStyle/>
                        <a:p>
                          <a:pPr algn="ctr"/>
                          <a:r>
                            <a:rPr lang="en-US" dirty="0"/>
                            <a:t>2.1709</a:t>
                          </a:r>
                        </a:p>
                      </a:txBody>
                      <a:tcPr>
                        <a:solidFill>
                          <a:schemeClr val="accent4">
                            <a:lumMod val="20000"/>
                            <a:lumOff val="80000"/>
                          </a:schemeClr>
                        </a:solidFill>
                      </a:tcPr>
                    </a:tc>
                    <a:tc>
                      <a:txBody>
                        <a:bodyPr/>
                        <a:lstStyle/>
                        <a:p>
                          <a:pPr algn="ctr"/>
                          <a:r>
                            <a:rPr lang="en-US" dirty="0"/>
                            <a:t>2.1718</a:t>
                          </a:r>
                        </a:p>
                      </a:txBody>
                      <a:tcPr>
                        <a:solidFill>
                          <a:schemeClr val="accent4">
                            <a:lumMod val="20000"/>
                            <a:lumOff val="80000"/>
                          </a:schemeClr>
                        </a:solidFill>
                      </a:tcPr>
                    </a:tc>
                    <a:tc>
                      <a:txBody>
                        <a:bodyPr/>
                        <a:lstStyle/>
                        <a:p>
                          <a:pPr algn="ctr"/>
                          <a:r>
                            <a:rPr lang="en-US" dirty="0"/>
                            <a:t>2.1363</a:t>
                          </a:r>
                        </a:p>
                      </a:txBody>
                      <a:tcPr>
                        <a:solidFill>
                          <a:schemeClr val="accent2">
                            <a:lumMod val="75000"/>
                          </a:schemeClr>
                        </a:solidFill>
                      </a:tcPr>
                    </a:tc>
                    <a:extLst>
                      <a:ext uri="{0D108BD9-81ED-4DB2-BD59-A6C34878D82A}">
                        <a16:rowId xmlns:a16="http://schemas.microsoft.com/office/drawing/2014/main" val="2699348852"/>
                      </a:ext>
                    </a:extLst>
                  </a:tr>
                  <a:tr h="370840">
                    <a:tc>
                      <a:txBody>
                        <a:bodyPr/>
                        <a:lstStyle/>
                        <a:p>
                          <a:r>
                            <a:rPr lang="en-US" dirty="0"/>
                            <a:t>5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2.1567</a:t>
                          </a:r>
                        </a:p>
                      </a:txBody>
                      <a:tcPr>
                        <a:solidFill>
                          <a:schemeClr val="accent4">
                            <a:lumMod val="75000"/>
                          </a:schemeClr>
                        </a:solidFill>
                      </a:tcPr>
                    </a:tc>
                    <a:tc>
                      <a:txBody>
                        <a:bodyPr/>
                        <a:lstStyle/>
                        <a:p>
                          <a:pPr algn="ctr"/>
                          <a:r>
                            <a:rPr lang="en-US" dirty="0"/>
                            <a:t>2.1618</a:t>
                          </a:r>
                        </a:p>
                      </a:txBody>
                      <a:tcPr>
                        <a:solidFill>
                          <a:schemeClr val="accent4">
                            <a:lumMod val="60000"/>
                            <a:lumOff val="40000"/>
                          </a:schemeClr>
                        </a:solidFill>
                      </a:tcPr>
                    </a:tc>
                    <a:tc>
                      <a:txBody>
                        <a:bodyPr/>
                        <a:lstStyle/>
                        <a:p>
                          <a:pPr algn="ctr"/>
                          <a:r>
                            <a:rPr lang="en-US" dirty="0"/>
                            <a:t>2.1682</a:t>
                          </a:r>
                        </a:p>
                      </a:txBody>
                      <a:tcPr>
                        <a:solidFill>
                          <a:schemeClr val="accent4">
                            <a:lumMod val="40000"/>
                            <a:lumOff val="60000"/>
                          </a:schemeClr>
                        </a:solidFill>
                      </a:tcPr>
                    </a:tc>
                    <a:tc>
                      <a:txBody>
                        <a:bodyPr/>
                        <a:lstStyle/>
                        <a:p>
                          <a:pPr algn="ctr"/>
                          <a:r>
                            <a:rPr lang="en-US" dirty="0"/>
                            <a:t>2.1711</a:t>
                          </a:r>
                        </a:p>
                      </a:txBody>
                      <a:tcPr>
                        <a:solidFill>
                          <a:schemeClr val="accent4">
                            <a:lumMod val="20000"/>
                            <a:lumOff val="80000"/>
                          </a:schemeClr>
                        </a:solidFill>
                      </a:tcPr>
                    </a:tc>
                    <a:tc>
                      <a:txBody>
                        <a:bodyPr/>
                        <a:lstStyle/>
                        <a:p>
                          <a:pPr algn="ctr"/>
                          <a:r>
                            <a:rPr lang="en-US" dirty="0"/>
                            <a:t>2.1440</a:t>
                          </a:r>
                        </a:p>
                      </a:txBody>
                      <a:tcPr>
                        <a:solidFill>
                          <a:schemeClr val="accent2">
                            <a:lumMod val="60000"/>
                            <a:lumOff val="40000"/>
                          </a:schemeClr>
                        </a:solidFill>
                      </a:tcPr>
                    </a:tc>
                    <a:tc>
                      <a:txBody>
                        <a:bodyPr/>
                        <a:lstStyle/>
                        <a:p>
                          <a:pPr algn="ctr"/>
                          <a:r>
                            <a:rPr lang="en-US" dirty="0"/>
                            <a:t>2.0657</a:t>
                          </a:r>
                        </a:p>
                      </a:txBody>
                      <a:tcPr>
                        <a:solidFill>
                          <a:schemeClr val="accent2">
                            <a:lumMod val="50000"/>
                          </a:schemeClr>
                        </a:solidFill>
                      </a:tcPr>
                    </a:tc>
                    <a:extLst>
                      <a:ext uri="{0D108BD9-81ED-4DB2-BD59-A6C34878D82A}">
                        <a16:rowId xmlns:a16="http://schemas.microsoft.com/office/drawing/2014/main" val="3136627105"/>
                      </a:ext>
                    </a:extLst>
                  </a:tr>
                  <a:tr h="370840">
                    <a:tc>
                      <a:txBody>
                        <a:bodyPr/>
                        <a:lstStyle/>
                        <a:p>
                          <a:r>
                            <a:rPr lang="en-US" dirty="0"/>
                            <a:t>6 </a:t>
                          </a:r>
                          <a14:m>
                            <m:oMath xmlns:m="http://schemas.openxmlformats.org/officeDocument/2006/math">
                              <m:r>
                                <m:rPr>
                                  <m:sty m:val="p"/>
                                </m:rPr>
                                <a:rPr lang="en-US" b="0" i="0" smtClean="0">
                                  <a:latin typeface="Cambria Math" panose="02040503050406030204" pitchFamily="18" charset="0"/>
                                </a:rPr>
                                <m:t>Ω</m:t>
                              </m:r>
                              <m:r>
                                <a:rPr lang="en-US" b="0" i="0" smtClean="0">
                                  <a:latin typeface="Cambria Math" panose="02040503050406030204" pitchFamily="18" charset="0"/>
                                </a:rPr>
                                <m:t> </m:t>
                              </m:r>
                            </m:oMath>
                          </a14:m>
                          <a:endParaRPr lang="en-US" dirty="0"/>
                        </a:p>
                      </a:txBody>
                      <a:tcPr/>
                    </a:tc>
                    <a:tc>
                      <a:txBody>
                        <a:bodyPr/>
                        <a:lstStyle/>
                        <a:p>
                          <a:pPr algn="ctr"/>
                          <a:r>
                            <a:rPr lang="en-US" dirty="0"/>
                            <a:t>2.1603</a:t>
                          </a:r>
                        </a:p>
                      </a:txBody>
                      <a:tcPr>
                        <a:solidFill>
                          <a:schemeClr val="accent4">
                            <a:lumMod val="60000"/>
                            <a:lumOff val="40000"/>
                          </a:schemeClr>
                        </a:solidFill>
                      </a:tcPr>
                    </a:tc>
                    <a:tc>
                      <a:txBody>
                        <a:bodyPr/>
                        <a:lstStyle/>
                        <a:p>
                          <a:pPr algn="ctr"/>
                          <a:r>
                            <a:rPr lang="en-US" dirty="0"/>
                            <a:t>2.1657</a:t>
                          </a:r>
                        </a:p>
                      </a:txBody>
                      <a:tcPr>
                        <a:solidFill>
                          <a:schemeClr val="accent4">
                            <a:lumMod val="40000"/>
                            <a:lumOff val="60000"/>
                          </a:schemeClr>
                        </a:solidFill>
                      </a:tcPr>
                    </a:tc>
                    <a:tc>
                      <a:txBody>
                        <a:bodyPr/>
                        <a:lstStyle/>
                        <a:p>
                          <a:pPr algn="ctr"/>
                          <a:r>
                            <a:rPr lang="en-US" dirty="0"/>
                            <a:t>2.1699</a:t>
                          </a:r>
                        </a:p>
                      </a:txBody>
                      <a:tcPr>
                        <a:solidFill>
                          <a:schemeClr val="accent4">
                            <a:lumMod val="40000"/>
                            <a:lumOff val="60000"/>
                          </a:schemeClr>
                        </a:solidFill>
                      </a:tcPr>
                    </a:tc>
                    <a:tc>
                      <a:txBody>
                        <a:bodyPr/>
                        <a:lstStyle/>
                        <a:p>
                          <a:pPr algn="ctr"/>
                          <a:r>
                            <a:rPr lang="en-US" dirty="0"/>
                            <a:t>2.1489</a:t>
                          </a:r>
                        </a:p>
                      </a:txBody>
                      <a:tcPr>
                        <a:solidFill>
                          <a:schemeClr val="accent2">
                            <a:lumMod val="60000"/>
                            <a:lumOff val="40000"/>
                          </a:schemeClr>
                        </a:solidFill>
                      </a:tcPr>
                    </a:tc>
                    <a:tc>
                      <a:txBody>
                        <a:bodyPr/>
                        <a:lstStyle/>
                        <a:p>
                          <a:pPr algn="ctr"/>
                          <a:r>
                            <a:rPr lang="en-US" dirty="0"/>
                            <a:t>2.0864</a:t>
                          </a:r>
                        </a:p>
                      </a:txBody>
                      <a:tcPr>
                        <a:solidFill>
                          <a:schemeClr val="accent2">
                            <a:lumMod val="50000"/>
                          </a:schemeClr>
                        </a:solidFill>
                      </a:tcPr>
                    </a:tc>
                    <a:tc>
                      <a:txBody>
                        <a:bodyPr/>
                        <a:lstStyle/>
                        <a:p>
                          <a:pPr algn="ctr"/>
                          <a:r>
                            <a:rPr lang="en-US" dirty="0"/>
                            <a:t>1.9754</a:t>
                          </a:r>
                        </a:p>
                      </a:txBody>
                      <a:tcPr>
                        <a:solidFill>
                          <a:srgbClr val="663300"/>
                        </a:solidFill>
                      </a:tcPr>
                    </a:tc>
                    <a:extLst>
                      <a:ext uri="{0D108BD9-81ED-4DB2-BD59-A6C34878D82A}">
                        <a16:rowId xmlns:a16="http://schemas.microsoft.com/office/drawing/2014/main" val="3097621350"/>
                      </a:ext>
                    </a:extLst>
                  </a:tr>
                  <a:tr h="370840">
                    <a:tc>
                      <a:txBody>
                        <a:bodyPr/>
                        <a:lstStyle/>
                        <a:p>
                          <a:r>
                            <a:rPr lang="en-US" dirty="0"/>
                            <a:t>7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2.1633</a:t>
                          </a:r>
                        </a:p>
                      </a:txBody>
                      <a:tcPr>
                        <a:solidFill>
                          <a:schemeClr val="accent4">
                            <a:lumMod val="60000"/>
                            <a:lumOff val="40000"/>
                          </a:schemeClr>
                        </a:solidFill>
                      </a:tcPr>
                    </a:tc>
                    <a:tc>
                      <a:txBody>
                        <a:bodyPr/>
                        <a:lstStyle/>
                        <a:p>
                          <a:pPr algn="ctr"/>
                          <a:r>
                            <a:rPr lang="en-US" dirty="0"/>
                            <a:t>2.1684</a:t>
                          </a:r>
                        </a:p>
                      </a:txBody>
                      <a:tcPr>
                        <a:solidFill>
                          <a:schemeClr val="accent4">
                            <a:lumMod val="40000"/>
                            <a:lumOff val="60000"/>
                          </a:schemeClr>
                        </a:solidFill>
                      </a:tcPr>
                    </a:tc>
                    <a:tc>
                      <a:txBody>
                        <a:bodyPr/>
                        <a:lstStyle/>
                        <a:p>
                          <a:pPr algn="ctr"/>
                          <a:r>
                            <a:rPr lang="en-US" dirty="0"/>
                            <a:t>2.1521</a:t>
                          </a:r>
                        </a:p>
                      </a:txBody>
                      <a:tcPr>
                        <a:solidFill>
                          <a:schemeClr val="accent4">
                            <a:lumMod val="75000"/>
                          </a:schemeClr>
                        </a:solidFill>
                      </a:tcPr>
                    </a:tc>
                    <a:tc>
                      <a:txBody>
                        <a:bodyPr/>
                        <a:lstStyle/>
                        <a:p>
                          <a:pPr algn="ctr"/>
                          <a:r>
                            <a:rPr lang="en-US" dirty="0"/>
                            <a:t>2.1012</a:t>
                          </a:r>
                        </a:p>
                      </a:txBody>
                      <a:tcPr>
                        <a:solidFill>
                          <a:schemeClr val="accent2">
                            <a:lumMod val="75000"/>
                          </a:schemeClr>
                        </a:solidFill>
                      </a:tcPr>
                    </a:tc>
                    <a:tc>
                      <a:txBody>
                        <a:bodyPr/>
                        <a:lstStyle/>
                        <a:p>
                          <a:pPr algn="ctr"/>
                          <a:r>
                            <a:rPr lang="en-US" dirty="0"/>
                            <a:t>2.0104</a:t>
                          </a:r>
                        </a:p>
                      </a:txBody>
                      <a:tcPr>
                        <a:solidFill>
                          <a:schemeClr val="accent2">
                            <a:lumMod val="50000"/>
                          </a:schemeClr>
                        </a:solidFill>
                      </a:tcPr>
                    </a:tc>
                    <a:tc>
                      <a:txBody>
                        <a:bodyPr/>
                        <a:lstStyle/>
                        <a:p>
                          <a:pPr algn="ctr"/>
                          <a:r>
                            <a:rPr lang="en-US" dirty="0"/>
                            <a:t>1.8781</a:t>
                          </a:r>
                        </a:p>
                      </a:txBody>
                      <a:tcPr>
                        <a:solidFill>
                          <a:srgbClr val="663300"/>
                        </a:solidFill>
                      </a:tcPr>
                    </a:tc>
                    <a:extLst>
                      <a:ext uri="{0D108BD9-81ED-4DB2-BD59-A6C34878D82A}">
                        <a16:rowId xmlns:a16="http://schemas.microsoft.com/office/drawing/2014/main" val="2336051649"/>
                      </a:ext>
                    </a:extLst>
                  </a:tr>
                  <a:tr h="370840">
                    <a:tc>
                      <a:txBody>
                        <a:bodyPr/>
                        <a:lstStyle/>
                        <a:p>
                          <a:r>
                            <a:rPr lang="en-US" dirty="0"/>
                            <a:t>8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2.1666</a:t>
                          </a:r>
                        </a:p>
                      </a:txBody>
                      <a:tcPr>
                        <a:solidFill>
                          <a:schemeClr val="accent4">
                            <a:lumMod val="40000"/>
                            <a:lumOff val="60000"/>
                          </a:schemeClr>
                        </a:solidFill>
                      </a:tcPr>
                    </a:tc>
                    <a:tc>
                      <a:txBody>
                        <a:bodyPr/>
                        <a:lstStyle/>
                        <a:p>
                          <a:pPr algn="ctr"/>
                          <a:r>
                            <a:rPr lang="en-US" dirty="0"/>
                            <a:t>2.1541</a:t>
                          </a:r>
                        </a:p>
                      </a:txBody>
                      <a:tcPr>
                        <a:solidFill>
                          <a:schemeClr val="accent4">
                            <a:lumMod val="75000"/>
                          </a:schemeClr>
                        </a:solidFill>
                      </a:tcPr>
                    </a:tc>
                    <a:tc>
                      <a:txBody>
                        <a:bodyPr/>
                        <a:lstStyle/>
                        <a:p>
                          <a:pPr algn="ctr"/>
                          <a:r>
                            <a:rPr lang="en-US" dirty="0"/>
                            <a:t>2.1120</a:t>
                          </a:r>
                        </a:p>
                      </a:txBody>
                      <a:tcPr>
                        <a:solidFill>
                          <a:schemeClr val="accent2">
                            <a:lumMod val="75000"/>
                          </a:schemeClr>
                        </a:solidFill>
                      </a:tcPr>
                    </a:tc>
                    <a:tc>
                      <a:txBody>
                        <a:bodyPr/>
                        <a:lstStyle/>
                        <a:p>
                          <a:pPr algn="ctr"/>
                          <a:r>
                            <a:rPr lang="en-US" dirty="0"/>
                            <a:t>2.0365</a:t>
                          </a:r>
                        </a:p>
                      </a:txBody>
                      <a:tcPr>
                        <a:solidFill>
                          <a:schemeClr val="accent2">
                            <a:lumMod val="50000"/>
                          </a:schemeClr>
                        </a:solidFill>
                      </a:tcPr>
                    </a:tc>
                    <a:tc>
                      <a:txBody>
                        <a:bodyPr/>
                        <a:lstStyle/>
                        <a:p>
                          <a:pPr algn="ctr"/>
                          <a:r>
                            <a:rPr lang="en-US" dirty="0"/>
                            <a:t>1.9264</a:t>
                          </a:r>
                        </a:p>
                      </a:txBody>
                      <a:tcPr>
                        <a:solidFill>
                          <a:srgbClr val="663300"/>
                        </a:solidFill>
                      </a:tcPr>
                    </a:tc>
                    <a:tc>
                      <a:txBody>
                        <a:bodyPr/>
                        <a:lstStyle/>
                        <a:p>
                          <a:pPr algn="ctr"/>
                          <a:r>
                            <a:rPr lang="en-US" dirty="0"/>
                            <a:t>1.7812</a:t>
                          </a:r>
                        </a:p>
                      </a:txBody>
                      <a:tcPr>
                        <a:solidFill>
                          <a:srgbClr val="663300"/>
                        </a:solidFill>
                      </a:tcPr>
                    </a:tc>
                    <a:extLst>
                      <a:ext uri="{0D108BD9-81ED-4DB2-BD59-A6C34878D82A}">
                        <a16:rowId xmlns:a16="http://schemas.microsoft.com/office/drawing/2014/main" val="2922951765"/>
                      </a:ext>
                    </a:extLst>
                  </a:tr>
                </a:tbl>
              </a:graphicData>
            </a:graphic>
          </p:graphicFrame>
        </mc:Choice>
        <mc:Fallback>
          <p:graphicFrame>
            <p:nvGraphicFramePr>
              <p:cNvPr id="11" name="Table 2">
                <a:extLst>
                  <a:ext uri="{FF2B5EF4-FFF2-40B4-BE49-F238E27FC236}">
                    <a16:creationId xmlns:a16="http://schemas.microsoft.com/office/drawing/2014/main" id="{3C8A28ED-0919-45BF-8144-917E1309D38E}"/>
                  </a:ext>
                </a:extLst>
              </p:cNvPr>
              <p:cNvGraphicFramePr>
                <a:graphicFrameLocks noGrp="1"/>
              </p:cNvGraphicFramePr>
              <p:nvPr>
                <p:extLst>
                  <p:ext uri="{D42A27DB-BD31-4B8C-83A1-F6EECF244321}">
                    <p14:modId xmlns:p14="http://schemas.microsoft.com/office/powerpoint/2010/main" val="1478206128"/>
                  </p:ext>
                </p:extLst>
              </p:nvPr>
            </p:nvGraphicFramePr>
            <p:xfrm>
              <a:off x="1174436" y="1808067"/>
              <a:ext cx="8128001" cy="3235960"/>
            </p:xfrm>
            <a:graphic>
              <a:graphicData uri="http://schemas.openxmlformats.org/drawingml/2006/table">
                <a:tbl>
                  <a:tblPr firstRow="1" firstCol="1" bandRow="1">
                    <a:tableStyleId>{5940675A-B579-460E-94D1-54222C63F5DA}</a:tableStyleId>
                  </a:tblPr>
                  <a:tblGrid>
                    <a:gridCol w="1161143">
                      <a:extLst>
                        <a:ext uri="{9D8B030D-6E8A-4147-A177-3AD203B41FA5}">
                          <a16:colId xmlns:a16="http://schemas.microsoft.com/office/drawing/2014/main" val="758970322"/>
                        </a:ext>
                      </a:extLst>
                    </a:gridCol>
                    <a:gridCol w="1161143">
                      <a:extLst>
                        <a:ext uri="{9D8B030D-6E8A-4147-A177-3AD203B41FA5}">
                          <a16:colId xmlns:a16="http://schemas.microsoft.com/office/drawing/2014/main" val="2573440401"/>
                        </a:ext>
                      </a:extLst>
                    </a:gridCol>
                    <a:gridCol w="1161143">
                      <a:extLst>
                        <a:ext uri="{9D8B030D-6E8A-4147-A177-3AD203B41FA5}">
                          <a16:colId xmlns:a16="http://schemas.microsoft.com/office/drawing/2014/main" val="1334820266"/>
                        </a:ext>
                      </a:extLst>
                    </a:gridCol>
                    <a:gridCol w="1161143">
                      <a:extLst>
                        <a:ext uri="{9D8B030D-6E8A-4147-A177-3AD203B41FA5}">
                          <a16:colId xmlns:a16="http://schemas.microsoft.com/office/drawing/2014/main" val="1994279190"/>
                        </a:ext>
                      </a:extLst>
                    </a:gridCol>
                    <a:gridCol w="1161143">
                      <a:extLst>
                        <a:ext uri="{9D8B030D-6E8A-4147-A177-3AD203B41FA5}">
                          <a16:colId xmlns:a16="http://schemas.microsoft.com/office/drawing/2014/main" val="91020461"/>
                        </a:ext>
                      </a:extLst>
                    </a:gridCol>
                    <a:gridCol w="1161143">
                      <a:extLst>
                        <a:ext uri="{9D8B030D-6E8A-4147-A177-3AD203B41FA5}">
                          <a16:colId xmlns:a16="http://schemas.microsoft.com/office/drawing/2014/main" val="3937494177"/>
                        </a:ext>
                      </a:extLst>
                    </a:gridCol>
                    <a:gridCol w="1161143">
                      <a:extLst>
                        <a:ext uri="{9D8B030D-6E8A-4147-A177-3AD203B41FA5}">
                          <a16:colId xmlns:a16="http://schemas.microsoft.com/office/drawing/2014/main" val="863907003"/>
                        </a:ext>
                      </a:extLst>
                    </a:gridCol>
                  </a:tblGrid>
                  <a:tr h="640080">
                    <a:tc>
                      <a:txBody>
                        <a:bodyPr/>
                        <a:lstStyle/>
                        <a:p>
                          <a:endParaRPr lang="en-US" dirty="0"/>
                        </a:p>
                      </a:txBody>
                      <a:tcPr/>
                    </a:tc>
                    <a:tc>
                      <a:txBody>
                        <a:bodyPr/>
                        <a:lstStyle/>
                        <a:p>
                          <a:pPr algn="ctr"/>
                          <a:r>
                            <a:rPr lang="en-US" dirty="0"/>
                            <a:t>20.228 V</a:t>
                          </a:r>
                        </a:p>
                        <a:p>
                          <a:pPr algn="ctr"/>
                          <a:r>
                            <a:rPr lang="en-US" dirty="0"/>
                            <a:t>13 cells</a:t>
                          </a:r>
                        </a:p>
                      </a:txBody>
                      <a:tcPr/>
                    </a:tc>
                    <a:tc>
                      <a:txBody>
                        <a:bodyPr/>
                        <a:lstStyle/>
                        <a:p>
                          <a:pPr algn="ctr"/>
                          <a:r>
                            <a:rPr lang="en-US" dirty="0"/>
                            <a:t>21.784 V</a:t>
                          </a:r>
                        </a:p>
                        <a:p>
                          <a:pPr algn="ctr"/>
                          <a:r>
                            <a:rPr lang="en-US" dirty="0"/>
                            <a:t>14 cells</a:t>
                          </a:r>
                        </a:p>
                      </a:txBody>
                      <a:tcPr/>
                    </a:tc>
                    <a:tc>
                      <a:txBody>
                        <a:bodyPr/>
                        <a:lstStyle/>
                        <a:p>
                          <a:pPr algn="ctr"/>
                          <a:r>
                            <a:rPr lang="en-US" dirty="0"/>
                            <a:t>23.34 V</a:t>
                          </a:r>
                        </a:p>
                        <a:p>
                          <a:pPr algn="ctr"/>
                          <a:r>
                            <a:rPr lang="en-US" dirty="0"/>
                            <a:t>15 cells</a:t>
                          </a:r>
                        </a:p>
                      </a:txBody>
                      <a:tcPr/>
                    </a:tc>
                    <a:tc>
                      <a:txBody>
                        <a:bodyPr/>
                        <a:lstStyle/>
                        <a:p>
                          <a:pPr algn="ctr"/>
                          <a:r>
                            <a:rPr lang="en-US" dirty="0"/>
                            <a:t>24.896 V</a:t>
                          </a:r>
                        </a:p>
                        <a:p>
                          <a:pPr algn="ctr"/>
                          <a:r>
                            <a:rPr lang="en-US" dirty="0"/>
                            <a:t>16 cells</a:t>
                          </a:r>
                        </a:p>
                      </a:txBody>
                      <a:tcPr/>
                    </a:tc>
                    <a:tc>
                      <a:txBody>
                        <a:bodyPr/>
                        <a:lstStyle/>
                        <a:p>
                          <a:pPr algn="ctr"/>
                          <a:r>
                            <a:rPr lang="en-US" dirty="0"/>
                            <a:t>26.452 V</a:t>
                          </a:r>
                        </a:p>
                        <a:p>
                          <a:pPr algn="ctr"/>
                          <a:r>
                            <a:rPr lang="en-US" dirty="0"/>
                            <a:t>17 cells</a:t>
                          </a:r>
                        </a:p>
                      </a:txBody>
                      <a:tcPr/>
                    </a:tc>
                    <a:tc>
                      <a:txBody>
                        <a:bodyPr/>
                        <a:lstStyle/>
                        <a:p>
                          <a:pPr algn="ctr"/>
                          <a:r>
                            <a:rPr lang="en-US" dirty="0"/>
                            <a:t>28.008 V</a:t>
                          </a:r>
                        </a:p>
                        <a:p>
                          <a:pPr algn="ctr"/>
                          <a:r>
                            <a:rPr lang="en-US" dirty="0"/>
                            <a:t>18 cells</a:t>
                          </a:r>
                        </a:p>
                      </a:txBody>
                      <a:tcPr/>
                    </a:tc>
                    <a:extLst>
                      <a:ext uri="{0D108BD9-81ED-4DB2-BD59-A6C34878D82A}">
                        <a16:rowId xmlns:a16="http://schemas.microsoft.com/office/drawing/2014/main" val="773267723"/>
                      </a:ext>
                    </a:extLst>
                  </a:tr>
                  <a:tr h="370840">
                    <a:tc>
                      <a:txBody>
                        <a:bodyPr/>
                        <a:lstStyle/>
                        <a:p>
                          <a:endParaRPr lang="en-US"/>
                        </a:p>
                      </a:txBody>
                      <a:tcPr>
                        <a:blipFill>
                          <a:blip r:embed="rId5"/>
                          <a:stretch>
                            <a:fillRect l="-524" t="-180328" r="-600000" b="-624590"/>
                          </a:stretch>
                        </a:blipFill>
                      </a:tcPr>
                    </a:tc>
                    <a:tc>
                      <a:txBody>
                        <a:bodyPr/>
                        <a:lstStyle/>
                        <a:p>
                          <a:pPr algn="ctr"/>
                          <a:r>
                            <a:rPr lang="en-US" dirty="0"/>
                            <a:t>2.0788</a:t>
                          </a:r>
                        </a:p>
                      </a:txBody>
                      <a:tcPr>
                        <a:solidFill>
                          <a:schemeClr val="accent2">
                            <a:lumMod val="50000"/>
                          </a:schemeClr>
                        </a:solidFill>
                      </a:tcPr>
                    </a:tc>
                    <a:tc>
                      <a:txBody>
                        <a:bodyPr/>
                        <a:lstStyle/>
                        <a:p>
                          <a:pPr algn="ctr"/>
                          <a:r>
                            <a:rPr lang="en-US" dirty="0"/>
                            <a:t>2.1222</a:t>
                          </a:r>
                        </a:p>
                      </a:txBody>
                      <a:tcPr>
                        <a:solidFill>
                          <a:schemeClr val="accent2">
                            <a:lumMod val="75000"/>
                          </a:schemeClr>
                        </a:solidFill>
                      </a:tcPr>
                    </a:tc>
                    <a:tc>
                      <a:txBody>
                        <a:bodyPr/>
                        <a:lstStyle/>
                        <a:p>
                          <a:pPr algn="ctr"/>
                          <a:r>
                            <a:rPr lang="en-US" dirty="0"/>
                            <a:t>2.1484</a:t>
                          </a:r>
                        </a:p>
                      </a:txBody>
                      <a:tcPr>
                        <a:solidFill>
                          <a:schemeClr val="accent2">
                            <a:lumMod val="60000"/>
                            <a:lumOff val="40000"/>
                          </a:schemeClr>
                        </a:solidFill>
                      </a:tcPr>
                    </a:tc>
                    <a:tc>
                      <a:txBody>
                        <a:bodyPr/>
                        <a:lstStyle/>
                        <a:p>
                          <a:pPr algn="ctr"/>
                          <a:r>
                            <a:rPr lang="en-US" dirty="0"/>
                            <a:t>2.1569</a:t>
                          </a:r>
                        </a:p>
                      </a:txBody>
                      <a:tcPr>
                        <a:solidFill>
                          <a:schemeClr val="accent4">
                            <a:lumMod val="75000"/>
                          </a:schemeClr>
                        </a:solidFill>
                      </a:tcPr>
                    </a:tc>
                    <a:tc>
                      <a:txBody>
                        <a:bodyPr/>
                        <a:lstStyle/>
                        <a:p>
                          <a:pPr algn="ctr"/>
                          <a:r>
                            <a:rPr lang="en-US" b="0" dirty="0"/>
                            <a:t>2.1681</a:t>
                          </a:r>
                        </a:p>
                      </a:txBody>
                      <a:tcPr>
                        <a:solidFill>
                          <a:schemeClr val="accent4">
                            <a:lumMod val="40000"/>
                            <a:lumOff val="60000"/>
                          </a:schemeClr>
                        </a:solidFill>
                      </a:tcPr>
                    </a:tc>
                    <a:tc>
                      <a:txBody>
                        <a:bodyPr/>
                        <a:lstStyle/>
                        <a:p>
                          <a:pPr algn="ctr"/>
                          <a:r>
                            <a:rPr lang="en-US" b="1" dirty="0"/>
                            <a:t>2.1743</a:t>
                          </a:r>
                        </a:p>
                      </a:txBody>
                      <a:tcPr>
                        <a:solidFill>
                          <a:schemeClr val="accent4">
                            <a:lumMod val="20000"/>
                            <a:lumOff val="80000"/>
                          </a:schemeClr>
                        </a:solidFill>
                      </a:tcPr>
                    </a:tc>
                    <a:extLst>
                      <a:ext uri="{0D108BD9-81ED-4DB2-BD59-A6C34878D82A}">
                        <a16:rowId xmlns:a16="http://schemas.microsoft.com/office/drawing/2014/main" val="2033752485"/>
                      </a:ext>
                    </a:extLst>
                  </a:tr>
                  <a:tr h="370840">
                    <a:tc>
                      <a:txBody>
                        <a:bodyPr/>
                        <a:lstStyle/>
                        <a:p>
                          <a:endParaRPr lang="en-US"/>
                        </a:p>
                      </a:txBody>
                      <a:tcPr>
                        <a:blipFill>
                          <a:blip r:embed="rId5"/>
                          <a:stretch>
                            <a:fillRect l="-524" t="-280328" r="-600000" b="-524590"/>
                          </a:stretch>
                        </a:blipFill>
                      </a:tcPr>
                    </a:tc>
                    <a:tc>
                      <a:txBody>
                        <a:bodyPr/>
                        <a:lstStyle/>
                        <a:p>
                          <a:pPr algn="ctr"/>
                          <a:r>
                            <a:rPr lang="en-US" dirty="0"/>
                            <a:t>2.1279</a:t>
                          </a:r>
                        </a:p>
                      </a:txBody>
                      <a:tcPr>
                        <a:solidFill>
                          <a:schemeClr val="accent2">
                            <a:lumMod val="75000"/>
                          </a:schemeClr>
                        </a:solidFill>
                      </a:tcPr>
                    </a:tc>
                    <a:tc>
                      <a:txBody>
                        <a:bodyPr/>
                        <a:lstStyle/>
                        <a:p>
                          <a:pPr algn="ctr"/>
                          <a:r>
                            <a:rPr lang="en-US" dirty="0"/>
                            <a:t>2.1444</a:t>
                          </a:r>
                        </a:p>
                      </a:txBody>
                      <a:tcPr>
                        <a:solidFill>
                          <a:schemeClr val="accent2">
                            <a:lumMod val="60000"/>
                            <a:lumOff val="40000"/>
                          </a:schemeClr>
                        </a:solidFill>
                      </a:tcPr>
                    </a:tc>
                    <a:tc>
                      <a:txBody>
                        <a:bodyPr/>
                        <a:lstStyle/>
                        <a:p>
                          <a:pPr algn="ctr"/>
                          <a:r>
                            <a:rPr lang="en-US" dirty="0"/>
                            <a:t>2.1601</a:t>
                          </a:r>
                        </a:p>
                      </a:txBody>
                      <a:tcPr>
                        <a:solidFill>
                          <a:schemeClr val="accent4">
                            <a:lumMod val="60000"/>
                            <a:lumOff val="40000"/>
                          </a:schemeClr>
                        </a:solidFill>
                      </a:tcPr>
                    </a:tc>
                    <a:tc>
                      <a:txBody>
                        <a:bodyPr/>
                        <a:lstStyle/>
                        <a:p>
                          <a:pPr algn="ctr"/>
                          <a:r>
                            <a:rPr lang="en-US" dirty="0"/>
                            <a:t>2.1680</a:t>
                          </a:r>
                        </a:p>
                      </a:txBody>
                      <a:tcPr>
                        <a:solidFill>
                          <a:schemeClr val="accent4">
                            <a:lumMod val="40000"/>
                            <a:lumOff val="60000"/>
                          </a:schemeClr>
                        </a:solidFill>
                      </a:tcPr>
                    </a:tc>
                    <a:tc>
                      <a:txBody>
                        <a:bodyPr/>
                        <a:lstStyle/>
                        <a:p>
                          <a:pPr algn="ctr"/>
                          <a:r>
                            <a:rPr lang="en-US" b="0" dirty="0"/>
                            <a:t>2.1730</a:t>
                          </a:r>
                        </a:p>
                      </a:txBody>
                      <a:tcPr>
                        <a:solidFill>
                          <a:schemeClr val="accent4">
                            <a:lumMod val="20000"/>
                            <a:lumOff val="80000"/>
                          </a:schemeClr>
                        </a:solidFill>
                      </a:tcPr>
                    </a:tc>
                    <a:tc>
                      <a:txBody>
                        <a:bodyPr/>
                        <a:lstStyle/>
                        <a:p>
                          <a:pPr algn="ctr"/>
                          <a:r>
                            <a:rPr lang="en-US" dirty="0"/>
                            <a:t>2.1719</a:t>
                          </a:r>
                        </a:p>
                      </a:txBody>
                      <a:tcPr>
                        <a:solidFill>
                          <a:schemeClr val="accent4">
                            <a:lumMod val="20000"/>
                            <a:lumOff val="80000"/>
                          </a:schemeClr>
                        </a:solidFill>
                      </a:tcPr>
                    </a:tc>
                    <a:extLst>
                      <a:ext uri="{0D108BD9-81ED-4DB2-BD59-A6C34878D82A}">
                        <a16:rowId xmlns:a16="http://schemas.microsoft.com/office/drawing/2014/main" val="1183687193"/>
                      </a:ext>
                    </a:extLst>
                  </a:tr>
                  <a:tr h="370840">
                    <a:tc>
                      <a:txBody>
                        <a:bodyPr/>
                        <a:lstStyle/>
                        <a:p>
                          <a:endParaRPr lang="en-US"/>
                        </a:p>
                      </a:txBody>
                      <a:tcPr>
                        <a:blipFill>
                          <a:blip r:embed="rId5"/>
                          <a:stretch>
                            <a:fillRect l="-524" t="-380328" r="-600000" b="-424590"/>
                          </a:stretch>
                        </a:blipFill>
                      </a:tcPr>
                    </a:tc>
                    <a:tc>
                      <a:txBody>
                        <a:bodyPr/>
                        <a:lstStyle/>
                        <a:p>
                          <a:pPr algn="ctr"/>
                          <a:r>
                            <a:rPr lang="en-US" dirty="0"/>
                            <a:t>2.1501</a:t>
                          </a:r>
                        </a:p>
                      </a:txBody>
                      <a:tcPr>
                        <a:solidFill>
                          <a:schemeClr val="accent4">
                            <a:lumMod val="75000"/>
                          </a:schemeClr>
                        </a:solidFill>
                      </a:tcPr>
                    </a:tc>
                    <a:tc>
                      <a:txBody>
                        <a:bodyPr/>
                        <a:lstStyle/>
                        <a:p>
                          <a:pPr algn="ctr"/>
                          <a:r>
                            <a:rPr lang="en-US" dirty="0"/>
                            <a:t>2.1556</a:t>
                          </a:r>
                        </a:p>
                      </a:txBody>
                      <a:tcPr>
                        <a:solidFill>
                          <a:schemeClr val="accent4">
                            <a:lumMod val="75000"/>
                          </a:schemeClr>
                        </a:solidFill>
                      </a:tcPr>
                    </a:tc>
                    <a:tc>
                      <a:txBody>
                        <a:bodyPr/>
                        <a:lstStyle/>
                        <a:p>
                          <a:pPr algn="ctr"/>
                          <a:r>
                            <a:rPr lang="en-US" dirty="0"/>
                            <a:t>2.1653</a:t>
                          </a:r>
                        </a:p>
                      </a:txBody>
                      <a:tcPr>
                        <a:solidFill>
                          <a:schemeClr val="accent4">
                            <a:lumMod val="40000"/>
                            <a:lumOff val="60000"/>
                          </a:schemeClr>
                        </a:solidFill>
                      </a:tcPr>
                    </a:tc>
                    <a:tc>
                      <a:txBody>
                        <a:bodyPr/>
                        <a:lstStyle/>
                        <a:p>
                          <a:pPr algn="ctr"/>
                          <a:r>
                            <a:rPr lang="en-US" dirty="0"/>
                            <a:t>2.1709</a:t>
                          </a:r>
                        </a:p>
                      </a:txBody>
                      <a:tcPr>
                        <a:solidFill>
                          <a:schemeClr val="accent4">
                            <a:lumMod val="20000"/>
                            <a:lumOff val="80000"/>
                          </a:schemeClr>
                        </a:solidFill>
                      </a:tcPr>
                    </a:tc>
                    <a:tc>
                      <a:txBody>
                        <a:bodyPr/>
                        <a:lstStyle/>
                        <a:p>
                          <a:pPr algn="ctr"/>
                          <a:r>
                            <a:rPr lang="en-US" dirty="0"/>
                            <a:t>2.1718</a:t>
                          </a:r>
                        </a:p>
                      </a:txBody>
                      <a:tcPr>
                        <a:solidFill>
                          <a:schemeClr val="accent4">
                            <a:lumMod val="20000"/>
                            <a:lumOff val="80000"/>
                          </a:schemeClr>
                        </a:solidFill>
                      </a:tcPr>
                    </a:tc>
                    <a:tc>
                      <a:txBody>
                        <a:bodyPr/>
                        <a:lstStyle/>
                        <a:p>
                          <a:pPr algn="ctr"/>
                          <a:r>
                            <a:rPr lang="en-US" dirty="0"/>
                            <a:t>2.1363</a:t>
                          </a:r>
                        </a:p>
                      </a:txBody>
                      <a:tcPr>
                        <a:solidFill>
                          <a:schemeClr val="accent2">
                            <a:lumMod val="75000"/>
                          </a:schemeClr>
                        </a:solidFill>
                      </a:tcPr>
                    </a:tc>
                    <a:extLst>
                      <a:ext uri="{0D108BD9-81ED-4DB2-BD59-A6C34878D82A}">
                        <a16:rowId xmlns:a16="http://schemas.microsoft.com/office/drawing/2014/main" val="2699348852"/>
                      </a:ext>
                    </a:extLst>
                  </a:tr>
                  <a:tr h="370840">
                    <a:tc>
                      <a:txBody>
                        <a:bodyPr/>
                        <a:lstStyle/>
                        <a:p>
                          <a:endParaRPr lang="en-US"/>
                        </a:p>
                      </a:txBody>
                      <a:tcPr>
                        <a:blipFill>
                          <a:blip r:embed="rId5"/>
                          <a:stretch>
                            <a:fillRect l="-524" t="-480328" r="-600000" b="-324590"/>
                          </a:stretch>
                        </a:blipFill>
                      </a:tcPr>
                    </a:tc>
                    <a:tc>
                      <a:txBody>
                        <a:bodyPr/>
                        <a:lstStyle/>
                        <a:p>
                          <a:pPr algn="ctr"/>
                          <a:r>
                            <a:rPr lang="en-US" dirty="0"/>
                            <a:t>2.1567</a:t>
                          </a:r>
                        </a:p>
                      </a:txBody>
                      <a:tcPr>
                        <a:solidFill>
                          <a:schemeClr val="accent4">
                            <a:lumMod val="75000"/>
                          </a:schemeClr>
                        </a:solidFill>
                      </a:tcPr>
                    </a:tc>
                    <a:tc>
                      <a:txBody>
                        <a:bodyPr/>
                        <a:lstStyle/>
                        <a:p>
                          <a:pPr algn="ctr"/>
                          <a:r>
                            <a:rPr lang="en-US" dirty="0"/>
                            <a:t>2.1618</a:t>
                          </a:r>
                        </a:p>
                      </a:txBody>
                      <a:tcPr>
                        <a:solidFill>
                          <a:schemeClr val="accent4">
                            <a:lumMod val="60000"/>
                            <a:lumOff val="40000"/>
                          </a:schemeClr>
                        </a:solidFill>
                      </a:tcPr>
                    </a:tc>
                    <a:tc>
                      <a:txBody>
                        <a:bodyPr/>
                        <a:lstStyle/>
                        <a:p>
                          <a:pPr algn="ctr"/>
                          <a:r>
                            <a:rPr lang="en-US" dirty="0"/>
                            <a:t>2.1682</a:t>
                          </a:r>
                        </a:p>
                      </a:txBody>
                      <a:tcPr>
                        <a:solidFill>
                          <a:schemeClr val="accent4">
                            <a:lumMod val="40000"/>
                            <a:lumOff val="60000"/>
                          </a:schemeClr>
                        </a:solidFill>
                      </a:tcPr>
                    </a:tc>
                    <a:tc>
                      <a:txBody>
                        <a:bodyPr/>
                        <a:lstStyle/>
                        <a:p>
                          <a:pPr algn="ctr"/>
                          <a:r>
                            <a:rPr lang="en-US" dirty="0"/>
                            <a:t>2.1711</a:t>
                          </a:r>
                        </a:p>
                      </a:txBody>
                      <a:tcPr>
                        <a:solidFill>
                          <a:schemeClr val="accent4">
                            <a:lumMod val="20000"/>
                            <a:lumOff val="80000"/>
                          </a:schemeClr>
                        </a:solidFill>
                      </a:tcPr>
                    </a:tc>
                    <a:tc>
                      <a:txBody>
                        <a:bodyPr/>
                        <a:lstStyle/>
                        <a:p>
                          <a:pPr algn="ctr"/>
                          <a:r>
                            <a:rPr lang="en-US" dirty="0"/>
                            <a:t>2.1440</a:t>
                          </a:r>
                        </a:p>
                      </a:txBody>
                      <a:tcPr>
                        <a:solidFill>
                          <a:schemeClr val="accent2">
                            <a:lumMod val="60000"/>
                            <a:lumOff val="40000"/>
                          </a:schemeClr>
                        </a:solidFill>
                      </a:tcPr>
                    </a:tc>
                    <a:tc>
                      <a:txBody>
                        <a:bodyPr/>
                        <a:lstStyle/>
                        <a:p>
                          <a:pPr algn="ctr"/>
                          <a:r>
                            <a:rPr lang="en-US" dirty="0"/>
                            <a:t>2.0657</a:t>
                          </a:r>
                        </a:p>
                      </a:txBody>
                      <a:tcPr>
                        <a:solidFill>
                          <a:schemeClr val="accent2">
                            <a:lumMod val="50000"/>
                          </a:schemeClr>
                        </a:solidFill>
                      </a:tcPr>
                    </a:tc>
                    <a:extLst>
                      <a:ext uri="{0D108BD9-81ED-4DB2-BD59-A6C34878D82A}">
                        <a16:rowId xmlns:a16="http://schemas.microsoft.com/office/drawing/2014/main" val="3136627105"/>
                      </a:ext>
                    </a:extLst>
                  </a:tr>
                  <a:tr h="370840">
                    <a:tc>
                      <a:txBody>
                        <a:bodyPr/>
                        <a:lstStyle/>
                        <a:p>
                          <a:endParaRPr lang="en-US"/>
                        </a:p>
                      </a:txBody>
                      <a:tcPr>
                        <a:blipFill>
                          <a:blip r:embed="rId5"/>
                          <a:stretch>
                            <a:fillRect l="-524" t="-580328" r="-600000" b="-224590"/>
                          </a:stretch>
                        </a:blipFill>
                      </a:tcPr>
                    </a:tc>
                    <a:tc>
                      <a:txBody>
                        <a:bodyPr/>
                        <a:lstStyle/>
                        <a:p>
                          <a:pPr algn="ctr"/>
                          <a:r>
                            <a:rPr lang="en-US" dirty="0"/>
                            <a:t>2.1603</a:t>
                          </a:r>
                        </a:p>
                      </a:txBody>
                      <a:tcPr>
                        <a:solidFill>
                          <a:schemeClr val="accent4">
                            <a:lumMod val="60000"/>
                            <a:lumOff val="40000"/>
                          </a:schemeClr>
                        </a:solidFill>
                      </a:tcPr>
                    </a:tc>
                    <a:tc>
                      <a:txBody>
                        <a:bodyPr/>
                        <a:lstStyle/>
                        <a:p>
                          <a:pPr algn="ctr"/>
                          <a:r>
                            <a:rPr lang="en-US" dirty="0"/>
                            <a:t>2.1657</a:t>
                          </a:r>
                        </a:p>
                      </a:txBody>
                      <a:tcPr>
                        <a:solidFill>
                          <a:schemeClr val="accent4">
                            <a:lumMod val="40000"/>
                            <a:lumOff val="60000"/>
                          </a:schemeClr>
                        </a:solidFill>
                      </a:tcPr>
                    </a:tc>
                    <a:tc>
                      <a:txBody>
                        <a:bodyPr/>
                        <a:lstStyle/>
                        <a:p>
                          <a:pPr algn="ctr"/>
                          <a:r>
                            <a:rPr lang="en-US" dirty="0"/>
                            <a:t>2.1699</a:t>
                          </a:r>
                        </a:p>
                      </a:txBody>
                      <a:tcPr>
                        <a:solidFill>
                          <a:schemeClr val="accent4">
                            <a:lumMod val="40000"/>
                            <a:lumOff val="60000"/>
                          </a:schemeClr>
                        </a:solidFill>
                      </a:tcPr>
                    </a:tc>
                    <a:tc>
                      <a:txBody>
                        <a:bodyPr/>
                        <a:lstStyle/>
                        <a:p>
                          <a:pPr algn="ctr"/>
                          <a:r>
                            <a:rPr lang="en-US" dirty="0"/>
                            <a:t>2.1489</a:t>
                          </a:r>
                        </a:p>
                      </a:txBody>
                      <a:tcPr>
                        <a:solidFill>
                          <a:schemeClr val="accent2">
                            <a:lumMod val="60000"/>
                            <a:lumOff val="40000"/>
                          </a:schemeClr>
                        </a:solidFill>
                      </a:tcPr>
                    </a:tc>
                    <a:tc>
                      <a:txBody>
                        <a:bodyPr/>
                        <a:lstStyle/>
                        <a:p>
                          <a:pPr algn="ctr"/>
                          <a:r>
                            <a:rPr lang="en-US" dirty="0"/>
                            <a:t>2.0864</a:t>
                          </a:r>
                        </a:p>
                      </a:txBody>
                      <a:tcPr>
                        <a:solidFill>
                          <a:schemeClr val="accent2">
                            <a:lumMod val="50000"/>
                          </a:schemeClr>
                        </a:solidFill>
                      </a:tcPr>
                    </a:tc>
                    <a:tc>
                      <a:txBody>
                        <a:bodyPr/>
                        <a:lstStyle/>
                        <a:p>
                          <a:pPr algn="ctr"/>
                          <a:r>
                            <a:rPr lang="en-US" dirty="0"/>
                            <a:t>1.9754</a:t>
                          </a:r>
                        </a:p>
                      </a:txBody>
                      <a:tcPr>
                        <a:solidFill>
                          <a:srgbClr val="663300"/>
                        </a:solidFill>
                      </a:tcPr>
                    </a:tc>
                    <a:extLst>
                      <a:ext uri="{0D108BD9-81ED-4DB2-BD59-A6C34878D82A}">
                        <a16:rowId xmlns:a16="http://schemas.microsoft.com/office/drawing/2014/main" val="3097621350"/>
                      </a:ext>
                    </a:extLst>
                  </a:tr>
                  <a:tr h="370840">
                    <a:tc>
                      <a:txBody>
                        <a:bodyPr/>
                        <a:lstStyle/>
                        <a:p>
                          <a:endParaRPr lang="en-US"/>
                        </a:p>
                      </a:txBody>
                      <a:tcPr>
                        <a:blipFill>
                          <a:blip r:embed="rId5"/>
                          <a:stretch>
                            <a:fillRect l="-524" t="-680328" r="-600000" b="-124590"/>
                          </a:stretch>
                        </a:blipFill>
                      </a:tcPr>
                    </a:tc>
                    <a:tc>
                      <a:txBody>
                        <a:bodyPr/>
                        <a:lstStyle/>
                        <a:p>
                          <a:pPr algn="ctr"/>
                          <a:r>
                            <a:rPr lang="en-US" dirty="0"/>
                            <a:t>2.1633</a:t>
                          </a:r>
                        </a:p>
                      </a:txBody>
                      <a:tcPr>
                        <a:solidFill>
                          <a:schemeClr val="accent4">
                            <a:lumMod val="60000"/>
                            <a:lumOff val="40000"/>
                          </a:schemeClr>
                        </a:solidFill>
                      </a:tcPr>
                    </a:tc>
                    <a:tc>
                      <a:txBody>
                        <a:bodyPr/>
                        <a:lstStyle/>
                        <a:p>
                          <a:pPr algn="ctr"/>
                          <a:r>
                            <a:rPr lang="en-US" dirty="0"/>
                            <a:t>2.1684</a:t>
                          </a:r>
                        </a:p>
                      </a:txBody>
                      <a:tcPr>
                        <a:solidFill>
                          <a:schemeClr val="accent4">
                            <a:lumMod val="40000"/>
                            <a:lumOff val="60000"/>
                          </a:schemeClr>
                        </a:solidFill>
                      </a:tcPr>
                    </a:tc>
                    <a:tc>
                      <a:txBody>
                        <a:bodyPr/>
                        <a:lstStyle/>
                        <a:p>
                          <a:pPr algn="ctr"/>
                          <a:r>
                            <a:rPr lang="en-US" dirty="0"/>
                            <a:t>2.1521</a:t>
                          </a:r>
                        </a:p>
                      </a:txBody>
                      <a:tcPr>
                        <a:solidFill>
                          <a:schemeClr val="accent4">
                            <a:lumMod val="75000"/>
                          </a:schemeClr>
                        </a:solidFill>
                      </a:tcPr>
                    </a:tc>
                    <a:tc>
                      <a:txBody>
                        <a:bodyPr/>
                        <a:lstStyle/>
                        <a:p>
                          <a:pPr algn="ctr"/>
                          <a:r>
                            <a:rPr lang="en-US" dirty="0"/>
                            <a:t>2.1012</a:t>
                          </a:r>
                        </a:p>
                      </a:txBody>
                      <a:tcPr>
                        <a:solidFill>
                          <a:schemeClr val="accent2">
                            <a:lumMod val="75000"/>
                          </a:schemeClr>
                        </a:solidFill>
                      </a:tcPr>
                    </a:tc>
                    <a:tc>
                      <a:txBody>
                        <a:bodyPr/>
                        <a:lstStyle/>
                        <a:p>
                          <a:pPr algn="ctr"/>
                          <a:r>
                            <a:rPr lang="en-US" dirty="0"/>
                            <a:t>2.0104</a:t>
                          </a:r>
                        </a:p>
                      </a:txBody>
                      <a:tcPr>
                        <a:solidFill>
                          <a:schemeClr val="accent2">
                            <a:lumMod val="50000"/>
                          </a:schemeClr>
                        </a:solidFill>
                      </a:tcPr>
                    </a:tc>
                    <a:tc>
                      <a:txBody>
                        <a:bodyPr/>
                        <a:lstStyle/>
                        <a:p>
                          <a:pPr algn="ctr"/>
                          <a:r>
                            <a:rPr lang="en-US" dirty="0"/>
                            <a:t>1.8781</a:t>
                          </a:r>
                        </a:p>
                      </a:txBody>
                      <a:tcPr>
                        <a:solidFill>
                          <a:srgbClr val="663300"/>
                        </a:solidFill>
                      </a:tcPr>
                    </a:tc>
                    <a:extLst>
                      <a:ext uri="{0D108BD9-81ED-4DB2-BD59-A6C34878D82A}">
                        <a16:rowId xmlns:a16="http://schemas.microsoft.com/office/drawing/2014/main" val="2336051649"/>
                      </a:ext>
                    </a:extLst>
                  </a:tr>
                  <a:tr h="370840">
                    <a:tc>
                      <a:txBody>
                        <a:bodyPr/>
                        <a:lstStyle/>
                        <a:p>
                          <a:endParaRPr lang="en-US"/>
                        </a:p>
                      </a:txBody>
                      <a:tcPr>
                        <a:blipFill>
                          <a:blip r:embed="rId5"/>
                          <a:stretch>
                            <a:fillRect l="-524" t="-780328" r="-600000" b="-24590"/>
                          </a:stretch>
                        </a:blipFill>
                      </a:tcPr>
                    </a:tc>
                    <a:tc>
                      <a:txBody>
                        <a:bodyPr/>
                        <a:lstStyle/>
                        <a:p>
                          <a:pPr algn="ctr"/>
                          <a:r>
                            <a:rPr lang="en-US" dirty="0"/>
                            <a:t>2.1666</a:t>
                          </a:r>
                        </a:p>
                      </a:txBody>
                      <a:tcPr>
                        <a:solidFill>
                          <a:schemeClr val="accent4">
                            <a:lumMod val="40000"/>
                            <a:lumOff val="60000"/>
                          </a:schemeClr>
                        </a:solidFill>
                      </a:tcPr>
                    </a:tc>
                    <a:tc>
                      <a:txBody>
                        <a:bodyPr/>
                        <a:lstStyle/>
                        <a:p>
                          <a:pPr algn="ctr"/>
                          <a:r>
                            <a:rPr lang="en-US" dirty="0"/>
                            <a:t>2.1541</a:t>
                          </a:r>
                        </a:p>
                      </a:txBody>
                      <a:tcPr>
                        <a:solidFill>
                          <a:schemeClr val="accent4">
                            <a:lumMod val="75000"/>
                          </a:schemeClr>
                        </a:solidFill>
                      </a:tcPr>
                    </a:tc>
                    <a:tc>
                      <a:txBody>
                        <a:bodyPr/>
                        <a:lstStyle/>
                        <a:p>
                          <a:pPr algn="ctr"/>
                          <a:r>
                            <a:rPr lang="en-US" dirty="0"/>
                            <a:t>2.1120</a:t>
                          </a:r>
                        </a:p>
                      </a:txBody>
                      <a:tcPr>
                        <a:solidFill>
                          <a:schemeClr val="accent2">
                            <a:lumMod val="75000"/>
                          </a:schemeClr>
                        </a:solidFill>
                      </a:tcPr>
                    </a:tc>
                    <a:tc>
                      <a:txBody>
                        <a:bodyPr/>
                        <a:lstStyle/>
                        <a:p>
                          <a:pPr algn="ctr"/>
                          <a:r>
                            <a:rPr lang="en-US" dirty="0"/>
                            <a:t>2.0365</a:t>
                          </a:r>
                        </a:p>
                      </a:txBody>
                      <a:tcPr>
                        <a:solidFill>
                          <a:schemeClr val="accent2">
                            <a:lumMod val="50000"/>
                          </a:schemeClr>
                        </a:solidFill>
                      </a:tcPr>
                    </a:tc>
                    <a:tc>
                      <a:txBody>
                        <a:bodyPr/>
                        <a:lstStyle/>
                        <a:p>
                          <a:pPr algn="ctr"/>
                          <a:r>
                            <a:rPr lang="en-US" dirty="0"/>
                            <a:t>1.9264</a:t>
                          </a:r>
                        </a:p>
                      </a:txBody>
                      <a:tcPr>
                        <a:solidFill>
                          <a:srgbClr val="663300"/>
                        </a:solidFill>
                      </a:tcPr>
                    </a:tc>
                    <a:tc>
                      <a:txBody>
                        <a:bodyPr/>
                        <a:lstStyle/>
                        <a:p>
                          <a:pPr algn="ctr"/>
                          <a:r>
                            <a:rPr lang="en-US" dirty="0"/>
                            <a:t>1.7812</a:t>
                          </a:r>
                        </a:p>
                      </a:txBody>
                      <a:tcPr>
                        <a:solidFill>
                          <a:srgbClr val="663300"/>
                        </a:solidFill>
                      </a:tcPr>
                    </a:tc>
                    <a:extLst>
                      <a:ext uri="{0D108BD9-81ED-4DB2-BD59-A6C34878D82A}">
                        <a16:rowId xmlns:a16="http://schemas.microsoft.com/office/drawing/2014/main" val="2922951765"/>
                      </a:ext>
                    </a:extLst>
                  </a:tr>
                </a:tbl>
              </a:graphicData>
            </a:graphic>
          </p:graphicFrame>
        </mc:Fallback>
      </mc:AlternateContent>
      <p:graphicFrame>
        <p:nvGraphicFramePr>
          <p:cNvPr id="12" name="Table 5">
            <a:extLst>
              <a:ext uri="{FF2B5EF4-FFF2-40B4-BE49-F238E27FC236}">
                <a16:creationId xmlns:a16="http://schemas.microsoft.com/office/drawing/2014/main" id="{8F050B29-5295-4F97-BC0D-009F6420C787}"/>
              </a:ext>
            </a:extLst>
          </p:cNvPr>
          <p:cNvGraphicFramePr>
            <a:graphicFrameLocks noGrp="1"/>
          </p:cNvGraphicFramePr>
          <p:nvPr>
            <p:extLst>
              <p:ext uri="{D42A27DB-BD31-4B8C-83A1-F6EECF244321}">
                <p14:modId xmlns:p14="http://schemas.microsoft.com/office/powerpoint/2010/main" val="2996075804"/>
              </p:ext>
            </p:extLst>
          </p:nvPr>
        </p:nvGraphicFramePr>
        <p:xfrm>
          <a:off x="9711310" y="2084927"/>
          <a:ext cx="1306254" cy="2682240"/>
        </p:xfrm>
        <a:graphic>
          <a:graphicData uri="http://schemas.openxmlformats.org/drawingml/2006/table">
            <a:tbl>
              <a:tblPr firstRow="1" bandRow="1">
                <a:tableStyleId>{5940675A-B579-460E-94D1-54222C63F5DA}</a:tableStyleId>
              </a:tblPr>
              <a:tblGrid>
                <a:gridCol w="285630">
                  <a:extLst>
                    <a:ext uri="{9D8B030D-6E8A-4147-A177-3AD203B41FA5}">
                      <a16:colId xmlns:a16="http://schemas.microsoft.com/office/drawing/2014/main" val="3188554383"/>
                    </a:ext>
                  </a:extLst>
                </a:gridCol>
                <a:gridCol w="1020624">
                  <a:extLst>
                    <a:ext uri="{9D8B030D-6E8A-4147-A177-3AD203B41FA5}">
                      <a16:colId xmlns:a16="http://schemas.microsoft.com/office/drawing/2014/main" val="2596984213"/>
                    </a:ext>
                  </a:extLst>
                </a:gridCol>
              </a:tblGrid>
              <a:tr h="272091">
                <a:tc>
                  <a:txBody>
                    <a:bodyPr/>
                    <a:lstStyle/>
                    <a:p>
                      <a:endParaRPr lang="en-US" sz="1600" dirty="0"/>
                    </a:p>
                  </a:txBody>
                  <a:tcPr>
                    <a:solidFill>
                      <a:schemeClr val="accent4">
                        <a:lumMod val="20000"/>
                        <a:lumOff val="80000"/>
                      </a:schemeClr>
                    </a:solidFill>
                  </a:tcPr>
                </a:tc>
                <a:tc>
                  <a:txBody>
                    <a:bodyPr/>
                    <a:lstStyle/>
                    <a:p>
                      <a:r>
                        <a:rPr lang="en-US" sz="1200" dirty="0"/>
                        <a:t>2.170-2.175</a:t>
                      </a:r>
                    </a:p>
                  </a:txBody>
                  <a:tcPr/>
                </a:tc>
                <a:extLst>
                  <a:ext uri="{0D108BD9-81ED-4DB2-BD59-A6C34878D82A}">
                    <a16:rowId xmlns:a16="http://schemas.microsoft.com/office/drawing/2014/main" val="3490723129"/>
                  </a:ext>
                </a:extLst>
              </a:tr>
              <a:tr h="333764">
                <a:tc>
                  <a:txBody>
                    <a:bodyPr/>
                    <a:lstStyle/>
                    <a:p>
                      <a:endParaRPr lang="en-US" sz="1600" dirty="0"/>
                    </a:p>
                  </a:txBody>
                  <a:tcPr>
                    <a:solidFill>
                      <a:schemeClr val="accent4">
                        <a:lumMod val="40000"/>
                        <a:lumOff val="60000"/>
                      </a:schemeClr>
                    </a:solidFill>
                  </a:tcPr>
                </a:tc>
                <a:tc>
                  <a:txBody>
                    <a:bodyPr/>
                    <a:lstStyle/>
                    <a:p>
                      <a:r>
                        <a:rPr lang="en-US" sz="1200" dirty="0"/>
                        <a:t>2.165-2.170</a:t>
                      </a:r>
                    </a:p>
                  </a:txBody>
                  <a:tcPr/>
                </a:tc>
                <a:extLst>
                  <a:ext uri="{0D108BD9-81ED-4DB2-BD59-A6C34878D82A}">
                    <a16:rowId xmlns:a16="http://schemas.microsoft.com/office/drawing/2014/main" val="1979916410"/>
                  </a:ext>
                </a:extLst>
              </a:tr>
              <a:tr h="333764">
                <a:tc>
                  <a:txBody>
                    <a:bodyPr/>
                    <a:lstStyle/>
                    <a:p>
                      <a:endParaRPr lang="en-US" sz="1600" dirty="0"/>
                    </a:p>
                  </a:txBody>
                  <a:tcPr>
                    <a:solidFill>
                      <a:schemeClr val="accent4">
                        <a:lumMod val="60000"/>
                        <a:lumOff val="40000"/>
                      </a:schemeClr>
                    </a:solidFill>
                  </a:tcPr>
                </a:tc>
                <a:tc>
                  <a:txBody>
                    <a:bodyPr/>
                    <a:lstStyle/>
                    <a:p>
                      <a:r>
                        <a:rPr lang="en-US" sz="1200" dirty="0"/>
                        <a:t>2.160-2.165</a:t>
                      </a:r>
                    </a:p>
                  </a:txBody>
                  <a:tcPr/>
                </a:tc>
                <a:extLst>
                  <a:ext uri="{0D108BD9-81ED-4DB2-BD59-A6C34878D82A}">
                    <a16:rowId xmlns:a16="http://schemas.microsoft.com/office/drawing/2014/main" val="494550996"/>
                  </a:ext>
                </a:extLst>
              </a:tr>
              <a:tr h="333764">
                <a:tc>
                  <a:txBody>
                    <a:bodyPr/>
                    <a:lstStyle/>
                    <a:p>
                      <a:endParaRPr lang="en-US" sz="1600" dirty="0"/>
                    </a:p>
                  </a:txBody>
                  <a:tcPr>
                    <a:solidFill>
                      <a:schemeClr val="accent4">
                        <a:lumMod val="75000"/>
                      </a:schemeClr>
                    </a:solidFill>
                  </a:tcPr>
                </a:tc>
                <a:tc>
                  <a:txBody>
                    <a:bodyPr/>
                    <a:lstStyle/>
                    <a:p>
                      <a:r>
                        <a:rPr lang="en-US" sz="1200" dirty="0"/>
                        <a:t>2.150-2.160</a:t>
                      </a:r>
                    </a:p>
                  </a:txBody>
                  <a:tcPr/>
                </a:tc>
                <a:extLst>
                  <a:ext uri="{0D108BD9-81ED-4DB2-BD59-A6C34878D82A}">
                    <a16:rowId xmlns:a16="http://schemas.microsoft.com/office/drawing/2014/main" val="70170461"/>
                  </a:ext>
                </a:extLst>
              </a:tr>
              <a:tr h="333764">
                <a:tc>
                  <a:txBody>
                    <a:bodyPr/>
                    <a:lstStyle/>
                    <a:p>
                      <a:endParaRPr lang="en-US" sz="1600" dirty="0"/>
                    </a:p>
                  </a:txBody>
                  <a:tcPr>
                    <a:solidFill>
                      <a:schemeClr val="accent2">
                        <a:lumMod val="60000"/>
                        <a:lumOff val="40000"/>
                      </a:schemeClr>
                    </a:solidFill>
                  </a:tcPr>
                </a:tc>
                <a:tc>
                  <a:txBody>
                    <a:bodyPr/>
                    <a:lstStyle/>
                    <a:p>
                      <a:r>
                        <a:rPr lang="en-US" sz="1200" dirty="0"/>
                        <a:t>2.140-2.150</a:t>
                      </a:r>
                    </a:p>
                  </a:txBody>
                  <a:tcPr/>
                </a:tc>
                <a:extLst>
                  <a:ext uri="{0D108BD9-81ED-4DB2-BD59-A6C34878D82A}">
                    <a16:rowId xmlns:a16="http://schemas.microsoft.com/office/drawing/2014/main" val="1271320753"/>
                  </a:ext>
                </a:extLst>
              </a:tr>
              <a:tr h="333764">
                <a:tc>
                  <a:txBody>
                    <a:bodyPr/>
                    <a:lstStyle/>
                    <a:p>
                      <a:endParaRPr lang="en-US" sz="1600" dirty="0"/>
                    </a:p>
                  </a:txBody>
                  <a:tcPr>
                    <a:solidFill>
                      <a:schemeClr val="accent2">
                        <a:lumMod val="75000"/>
                      </a:schemeClr>
                    </a:solidFill>
                  </a:tcPr>
                </a:tc>
                <a:tc>
                  <a:txBody>
                    <a:bodyPr/>
                    <a:lstStyle/>
                    <a:p>
                      <a:r>
                        <a:rPr lang="en-US" sz="1200" dirty="0"/>
                        <a:t>2.100-2.140</a:t>
                      </a:r>
                    </a:p>
                  </a:txBody>
                  <a:tcPr/>
                </a:tc>
                <a:extLst>
                  <a:ext uri="{0D108BD9-81ED-4DB2-BD59-A6C34878D82A}">
                    <a16:rowId xmlns:a16="http://schemas.microsoft.com/office/drawing/2014/main" val="1856344801"/>
                  </a:ext>
                </a:extLst>
              </a:tr>
              <a:tr h="333764">
                <a:tc>
                  <a:txBody>
                    <a:bodyPr/>
                    <a:lstStyle/>
                    <a:p>
                      <a:endParaRPr lang="en-US" sz="1600" dirty="0"/>
                    </a:p>
                  </a:txBody>
                  <a:tcPr>
                    <a:solidFill>
                      <a:schemeClr val="accent2">
                        <a:lumMod val="50000"/>
                      </a:schemeClr>
                    </a:solidFill>
                  </a:tcPr>
                </a:tc>
                <a:tc>
                  <a:txBody>
                    <a:bodyPr/>
                    <a:lstStyle/>
                    <a:p>
                      <a:r>
                        <a:rPr lang="en-US" sz="1200" dirty="0"/>
                        <a:t>2.000-2.100</a:t>
                      </a:r>
                    </a:p>
                  </a:txBody>
                  <a:tcPr/>
                </a:tc>
                <a:extLst>
                  <a:ext uri="{0D108BD9-81ED-4DB2-BD59-A6C34878D82A}">
                    <a16:rowId xmlns:a16="http://schemas.microsoft.com/office/drawing/2014/main" val="2572952442"/>
                  </a:ext>
                </a:extLst>
              </a:tr>
              <a:tr h="333764">
                <a:tc>
                  <a:txBody>
                    <a:bodyPr/>
                    <a:lstStyle/>
                    <a:p>
                      <a:endParaRPr lang="en-US" sz="1600" dirty="0"/>
                    </a:p>
                  </a:txBody>
                  <a:tcPr>
                    <a:solidFill>
                      <a:srgbClr val="663300"/>
                    </a:solidFill>
                  </a:tcPr>
                </a:tc>
                <a:tc>
                  <a:txBody>
                    <a:bodyPr/>
                    <a:lstStyle/>
                    <a:p>
                      <a:r>
                        <a:rPr lang="en-US" sz="1200" dirty="0"/>
                        <a:t>&lt;2.000</a:t>
                      </a:r>
                    </a:p>
                  </a:txBody>
                  <a:tcPr/>
                </a:tc>
                <a:extLst>
                  <a:ext uri="{0D108BD9-81ED-4DB2-BD59-A6C34878D82A}">
                    <a16:rowId xmlns:a16="http://schemas.microsoft.com/office/drawing/2014/main" val="3087170342"/>
                  </a:ext>
                </a:extLst>
              </a:tr>
            </a:tbl>
          </a:graphicData>
        </a:graphic>
      </p:graphicFrame>
      <p:sp>
        <p:nvSpPr>
          <p:cNvPr id="13" name="TextBox 12">
            <a:extLst>
              <a:ext uri="{FF2B5EF4-FFF2-40B4-BE49-F238E27FC236}">
                <a16:creationId xmlns:a16="http://schemas.microsoft.com/office/drawing/2014/main" id="{8E2A21DD-2F8A-470F-A36E-4AC08D06C992}"/>
              </a:ext>
            </a:extLst>
          </p:cNvPr>
          <p:cNvSpPr txBox="1"/>
          <p:nvPr/>
        </p:nvSpPr>
        <p:spPr>
          <a:xfrm>
            <a:off x="9935729" y="1845787"/>
            <a:ext cx="1081835" cy="276999"/>
          </a:xfrm>
          <a:prstGeom prst="rect">
            <a:avLst/>
          </a:prstGeom>
          <a:noFill/>
        </p:spPr>
        <p:txBody>
          <a:bodyPr wrap="none" rtlCol="0">
            <a:spAutoFit/>
          </a:bodyPr>
          <a:lstStyle/>
          <a:p>
            <a:r>
              <a:rPr lang="en-US" sz="1200" dirty="0"/>
              <a:t>Energy in kWh</a:t>
            </a:r>
          </a:p>
        </p:txBody>
      </p:sp>
    </p:spTree>
    <p:extLst>
      <p:ext uri="{BB962C8B-B14F-4D97-AF65-F5344CB8AC3E}">
        <p14:creationId xmlns:p14="http://schemas.microsoft.com/office/powerpoint/2010/main" val="383958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152E-9E84-4689-B70F-4981AEAEEB1E}"/>
              </a:ext>
            </a:extLst>
          </p:cNvPr>
          <p:cNvSpPr>
            <a:spLocks noGrp="1"/>
          </p:cNvSpPr>
          <p:nvPr>
            <p:ph type="title"/>
          </p:nvPr>
        </p:nvSpPr>
        <p:spPr>
          <a:xfrm>
            <a:off x="838200" y="0"/>
            <a:ext cx="10515600" cy="1325563"/>
          </a:xfrm>
        </p:spPr>
        <p:txBody>
          <a:bodyPr/>
          <a:lstStyle/>
          <a:p>
            <a:r>
              <a:rPr lang="en-US" dirty="0"/>
              <a:t>Efficiency for different stack configurations</a:t>
            </a:r>
          </a:p>
        </p:txBody>
      </p:sp>
      <p:sp>
        <p:nvSpPr>
          <p:cNvPr id="4" name="Rectangle 3">
            <a:extLst>
              <a:ext uri="{FF2B5EF4-FFF2-40B4-BE49-F238E27FC236}">
                <a16:creationId xmlns:a16="http://schemas.microsoft.com/office/drawing/2014/main" id="{6C37B380-7DA4-42EE-909C-9BF3FFAAE92A}"/>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10FFA3-15CA-46E8-9B3E-405F6256E1D9}"/>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nnovation Showcase | Print at ASU">
            <a:extLst>
              <a:ext uri="{FF2B5EF4-FFF2-40B4-BE49-F238E27FC236}">
                <a16:creationId xmlns:a16="http://schemas.microsoft.com/office/drawing/2014/main" id="{BC7C6F1A-A4B9-4D0E-B308-08B7A6D91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A43A6C0-ECF0-4EC9-9C4C-1A1D6DB0D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E6BADA2-777A-4882-A1FB-A4768F17E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AEEF00A-0582-4FAE-A17D-A0410A327A22}"/>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11" name="Table 2">
                <a:extLst>
                  <a:ext uri="{FF2B5EF4-FFF2-40B4-BE49-F238E27FC236}">
                    <a16:creationId xmlns:a16="http://schemas.microsoft.com/office/drawing/2014/main" id="{3C8A28ED-0919-45BF-8144-917E1309D38E}"/>
                  </a:ext>
                </a:extLst>
              </p:cNvPr>
              <p:cNvGraphicFramePr>
                <a:graphicFrameLocks noGrp="1"/>
              </p:cNvGraphicFramePr>
              <p:nvPr>
                <p:extLst>
                  <p:ext uri="{D42A27DB-BD31-4B8C-83A1-F6EECF244321}">
                    <p14:modId xmlns:p14="http://schemas.microsoft.com/office/powerpoint/2010/main" val="628778699"/>
                  </p:ext>
                </p:extLst>
              </p:nvPr>
            </p:nvGraphicFramePr>
            <p:xfrm>
              <a:off x="1174436" y="1808067"/>
              <a:ext cx="8128001" cy="3235960"/>
            </p:xfrm>
            <a:graphic>
              <a:graphicData uri="http://schemas.openxmlformats.org/drawingml/2006/table">
                <a:tbl>
                  <a:tblPr firstRow="1" firstCol="1" bandRow="1">
                    <a:tableStyleId>{5940675A-B579-460E-94D1-54222C63F5DA}</a:tableStyleId>
                  </a:tblPr>
                  <a:tblGrid>
                    <a:gridCol w="1161143">
                      <a:extLst>
                        <a:ext uri="{9D8B030D-6E8A-4147-A177-3AD203B41FA5}">
                          <a16:colId xmlns:a16="http://schemas.microsoft.com/office/drawing/2014/main" val="758970322"/>
                        </a:ext>
                      </a:extLst>
                    </a:gridCol>
                    <a:gridCol w="1161143">
                      <a:extLst>
                        <a:ext uri="{9D8B030D-6E8A-4147-A177-3AD203B41FA5}">
                          <a16:colId xmlns:a16="http://schemas.microsoft.com/office/drawing/2014/main" val="2573440401"/>
                        </a:ext>
                      </a:extLst>
                    </a:gridCol>
                    <a:gridCol w="1161143">
                      <a:extLst>
                        <a:ext uri="{9D8B030D-6E8A-4147-A177-3AD203B41FA5}">
                          <a16:colId xmlns:a16="http://schemas.microsoft.com/office/drawing/2014/main" val="1334820266"/>
                        </a:ext>
                      </a:extLst>
                    </a:gridCol>
                    <a:gridCol w="1161143">
                      <a:extLst>
                        <a:ext uri="{9D8B030D-6E8A-4147-A177-3AD203B41FA5}">
                          <a16:colId xmlns:a16="http://schemas.microsoft.com/office/drawing/2014/main" val="1994279190"/>
                        </a:ext>
                      </a:extLst>
                    </a:gridCol>
                    <a:gridCol w="1161143">
                      <a:extLst>
                        <a:ext uri="{9D8B030D-6E8A-4147-A177-3AD203B41FA5}">
                          <a16:colId xmlns:a16="http://schemas.microsoft.com/office/drawing/2014/main" val="91020461"/>
                        </a:ext>
                      </a:extLst>
                    </a:gridCol>
                    <a:gridCol w="1161143">
                      <a:extLst>
                        <a:ext uri="{9D8B030D-6E8A-4147-A177-3AD203B41FA5}">
                          <a16:colId xmlns:a16="http://schemas.microsoft.com/office/drawing/2014/main" val="3937494177"/>
                        </a:ext>
                      </a:extLst>
                    </a:gridCol>
                    <a:gridCol w="1161143">
                      <a:extLst>
                        <a:ext uri="{9D8B030D-6E8A-4147-A177-3AD203B41FA5}">
                          <a16:colId xmlns:a16="http://schemas.microsoft.com/office/drawing/2014/main" val="863907003"/>
                        </a:ext>
                      </a:extLst>
                    </a:gridCol>
                  </a:tblGrid>
                  <a:tr h="433678">
                    <a:tc>
                      <a:txBody>
                        <a:bodyPr/>
                        <a:lstStyle/>
                        <a:p>
                          <a:endParaRPr lang="en-US" dirty="0"/>
                        </a:p>
                      </a:txBody>
                      <a:tcPr/>
                    </a:tc>
                    <a:tc>
                      <a:txBody>
                        <a:bodyPr/>
                        <a:lstStyle/>
                        <a:p>
                          <a:pPr algn="ctr"/>
                          <a:r>
                            <a:rPr lang="en-US" dirty="0"/>
                            <a:t>20.228 V</a:t>
                          </a:r>
                        </a:p>
                        <a:p>
                          <a:pPr algn="ctr"/>
                          <a:r>
                            <a:rPr lang="en-US" dirty="0"/>
                            <a:t>13 cells</a:t>
                          </a:r>
                        </a:p>
                      </a:txBody>
                      <a:tcPr/>
                    </a:tc>
                    <a:tc>
                      <a:txBody>
                        <a:bodyPr/>
                        <a:lstStyle/>
                        <a:p>
                          <a:pPr algn="ctr"/>
                          <a:r>
                            <a:rPr lang="en-US" dirty="0"/>
                            <a:t>21.784 V</a:t>
                          </a:r>
                        </a:p>
                        <a:p>
                          <a:pPr algn="ctr"/>
                          <a:r>
                            <a:rPr lang="en-US" dirty="0"/>
                            <a:t>14 cells</a:t>
                          </a:r>
                        </a:p>
                      </a:txBody>
                      <a:tcPr/>
                    </a:tc>
                    <a:tc>
                      <a:txBody>
                        <a:bodyPr/>
                        <a:lstStyle/>
                        <a:p>
                          <a:pPr algn="ctr"/>
                          <a:r>
                            <a:rPr lang="en-US" dirty="0"/>
                            <a:t>23.34 V</a:t>
                          </a:r>
                        </a:p>
                        <a:p>
                          <a:pPr algn="ctr"/>
                          <a:r>
                            <a:rPr lang="en-US" dirty="0"/>
                            <a:t>15 cells</a:t>
                          </a:r>
                        </a:p>
                      </a:txBody>
                      <a:tcPr/>
                    </a:tc>
                    <a:tc>
                      <a:txBody>
                        <a:bodyPr/>
                        <a:lstStyle/>
                        <a:p>
                          <a:pPr algn="ctr"/>
                          <a:r>
                            <a:rPr lang="en-US" dirty="0"/>
                            <a:t>24.896 V</a:t>
                          </a:r>
                        </a:p>
                        <a:p>
                          <a:pPr algn="ctr"/>
                          <a:r>
                            <a:rPr lang="en-US" dirty="0"/>
                            <a:t>16 cells</a:t>
                          </a:r>
                        </a:p>
                      </a:txBody>
                      <a:tcPr/>
                    </a:tc>
                    <a:tc>
                      <a:txBody>
                        <a:bodyPr/>
                        <a:lstStyle/>
                        <a:p>
                          <a:pPr algn="ctr"/>
                          <a:r>
                            <a:rPr lang="en-US" dirty="0"/>
                            <a:t>26.452 V</a:t>
                          </a:r>
                        </a:p>
                        <a:p>
                          <a:pPr algn="ctr"/>
                          <a:r>
                            <a:rPr lang="en-US" dirty="0"/>
                            <a:t>17 cells</a:t>
                          </a:r>
                        </a:p>
                      </a:txBody>
                      <a:tcPr/>
                    </a:tc>
                    <a:tc>
                      <a:txBody>
                        <a:bodyPr/>
                        <a:lstStyle/>
                        <a:p>
                          <a:pPr algn="ctr"/>
                          <a:r>
                            <a:rPr lang="en-US" dirty="0"/>
                            <a:t>28.008 V</a:t>
                          </a:r>
                        </a:p>
                        <a:p>
                          <a:pPr algn="ctr"/>
                          <a:r>
                            <a:rPr lang="en-US" dirty="0"/>
                            <a:t>18 cells</a:t>
                          </a:r>
                        </a:p>
                      </a:txBody>
                      <a:tcPr/>
                    </a:tc>
                    <a:extLst>
                      <a:ext uri="{0D108BD9-81ED-4DB2-BD59-A6C34878D82A}">
                        <a16:rowId xmlns:a16="http://schemas.microsoft.com/office/drawing/2014/main" val="773267723"/>
                      </a:ext>
                    </a:extLst>
                  </a:tr>
                  <a:tr h="370840">
                    <a:tc>
                      <a:txBody>
                        <a:bodyPr/>
                        <a:lstStyle/>
                        <a:p>
                          <a:r>
                            <a:rPr lang="en-US" dirty="0"/>
                            <a:t>2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95.58%</a:t>
                          </a:r>
                        </a:p>
                      </a:txBody>
                      <a:tcPr>
                        <a:solidFill>
                          <a:schemeClr val="accent2">
                            <a:lumMod val="50000"/>
                          </a:schemeClr>
                        </a:solidFill>
                      </a:tcPr>
                    </a:tc>
                    <a:tc>
                      <a:txBody>
                        <a:bodyPr/>
                        <a:lstStyle/>
                        <a:p>
                          <a:pPr algn="ctr"/>
                          <a:r>
                            <a:rPr lang="en-US" dirty="0"/>
                            <a:t>97.57%</a:t>
                          </a:r>
                        </a:p>
                      </a:txBody>
                      <a:tcPr>
                        <a:solidFill>
                          <a:schemeClr val="accent2">
                            <a:lumMod val="75000"/>
                          </a:schemeClr>
                        </a:solidFill>
                      </a:tcPr>
                    </a:tc>
                    <a:tc>
                      <a:txBody>
                        <a:bodyPr/>
                        <a:lstStyle/>
                        <a:p>
                          <a:pPr algn="ctr"/>
                          <a:r>
                            <a:rPr lang="en-US" dirty="0"/>
                            <a:t>98.78%</a:t>
                          </a:r>
                        </a:p>
                      </a:txBody>
                      <a:tcPr>
                        <a:solidFill>
                          <a:schemeClr val="accent2">
                            <a:lumMod val="60000"/>
                            <a:lumOff val="40000"/>
                          </a:schemeClr>
                        </a:solidFill>
                      </a:tcPr>
                    </a:tc>
                    <a:tc>
                      <a:txBody>
                        <a:bodyPr/>
                        <a:lstStyle/>
                        <a:p>
                          <a:pPr algn="ctr"/>
                          <a:r>
                            <a:rPr lang="en-US" dirty="0"/>
                            <a:t>99.17%</a:t>
                          </a:r>
                        </a:p>
                      </a:txBody>
                      <a:tcPr>
                        <a:solidFill>
                          <a:schemeClr val="accent4">
                            <a:lumMod val="75000"/>
                          </a:schemeClr>
                        </a:solidFill>
                      </a:tcPr>
                    </a:tc>
                    <a:tc>
                      <a:txBody>
                        <a:bodyPr/>
                        <a:lstStyle/>
                        <a:p>
                          <a:pPr algn="ctr"/>
                          <a:r>
                            <a:rPr lang="en-US" b="0" dirty="0"/>
                            <a:t>99.68%</a:t>
                          </a:r>
                        </a:p>
                      </a:txBody>
                      <a:tcPr>
                        <a:solidFill>
                          <a:schemeClr val="accent4">
                            <a:lumMod val="40000"/>
                            <a:lumOff val="60000"/>
                          </a:schemeClr>
                        </a:solidFill>
                      </a:tcPr>
                    </a:tc>
                    <a:tc>
                      <a:txBody>
                        <a:bodyPr/>
                        <a:lstStyle/>
                        <a:p>
                          <a:pPr algn="ctr"/>
                          <a:r>
                            <a:rPr lang="en-US" b="1" dirty="0"/>
                            <a:t>99.97%</a:t>
                          </a:r>
                        </a:p>
                      </a:txBody>
                      <a:tcPr>
                        <a:solidFill>
                          <a:schemeClr val="accent4">
                            <a:lumMod val="20000"/>
                            <a:lumOff val="80000"/>
                          </a:schemeClr>
                        </a:solidFill>
                      </a:tcPr>
                    </a:tc>
                    <a:extLst>
                      <a:ext uri="{0D108BD9-81ED-4DB2-BD59-A6C34878D82A}">
                        <a16:rowId xmlns:a16="http://schemas.microsoft.com/office/drawing/2014/main" val="2033752485"/>
                      </a:ext>
                    </a:extLst>
                  </a:tr>
                  <a:tr h="370840">
                    <a:tc>
                      <a:txBody>
                        <a:bodyPr/>
                        <a:lstStyle/>
                        <a:p>
                          <a:r>
                            <a:rPr lang="en-US" dirty="0"/>
                            <a:t>3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97.83%</a:t>
                          </a:r>
                        </a:p>
                      </a:txBody>
                      <a:tcPr>
                        <a:solidFill>
                          <a:schemeClr val="accent2">
                            <a:lumMod val="75000"/>
                          </a:schemeClr>
                        </a:solidFill>
                      </a:tcPr>
                    </a:tc>
                    <a:tc>
                      <a:txBody>
                        <a:bodyPr/>
                        <a:lstStyle/>
                        <a:p>
                          <a:pPr algn="ctr"/>
                          <a:r>
                            <a:rPr lang="en-US" dirty="0"/>
                            <a:t>98.59%</a:t>
                          </a:r>
                        </a:p>
                      </a:txBody>
                      <a:tcPr>
                        <a:solidFill>
                          <a:schemeClr val="accent2">
                            <a:lumMod val="60000"/>
                            <a:lumOff val="40000"/>
                          </a:schemeClr>
                        </a:solidFill>
                      </a:tcPr>
                    </a:tc>
                    <a:tc>
                      <a:txBody>
                        <a:bodyPr/>
                        <a:lstStyle/>
                        <a:p>
                          <a:pPr algn="ctr"/>
                          <a:r>
                            <a:rPr lang="en-US" dirty="0"/>
                            <a:t>99.31%</a:t>
                          </a:r>
                        </a:p>
                      </a:txBody>
                      <a:tcPr>
                        <a:solidFill>
                          <a:schemeClr val="accent4">
                            <a:lumMod val="60000"/>
                            <a:lumOff val="40000"/>
                          </a:schemeClr>
                        </a:solidFill>
                      </a:tcPr>
                    </a:tc>
                    <a:tc>
                      <a:txBody>
                        <a:bodyPr/>
                        <a:lstStyle/>
                        <a:p>
                          <a:pPr algn="ctr"/>
                          <a:r>
                            <a:rPr lang="en-US" dirty="0"/>
                            <a:t>99.68%</a:t>
                          </a:r>
                        </a:p>
                      </a:txBody>
                      <a:tcPr>
                        <a:solidFill>
                          <a:schemeClr val="accent4">
                            <a:lumMod val="40000"/>
                            <a:lumOff val="60000"/>
                          </a:schemeClr>
                        </a:solidFill>
                      </a:tcPr>
                    </a:tc>
                    <a:tc>
                      <a:txBody>
                        <a:bodyPr/>
                        <a:lstStyle/>
                        <a:p>
                          <a:pPr algn="ctr"/>
                          <a:r>
                            <a:rPr lang="en-US" b="0" dirty="0"/>
                            <a:t>99.91%</a:t>
                          </a:r>
                        </a:p>
                      </a:txBody>
                      <a:tcPr>
                        <a:solidFill>
                          <a:schemeClr val="accent4">
                            <a:lumMod val="20000"/>
                            <a:lumOff val="80000"/>
                          </a:schemeClr>
                        </a:solidFill>
                      </a:tcPr>
                    </a:tc>
                    <a:tc>
                      <a:txBody>
                        <a:bodyPr/>
                        <a:lstStyle/>
                        <a:p>
                          <a:pPr algn="ctr"/>
                          <a:r>
                            <a:rPr lang="en-US" dirty="0"/>
                            <a:t>99.86%</a:t>
                          </a:r>
                        </a:p>
                      </a:txBody>
                      <a:tcPr>
                        <a:solidFill>
                          <a:schemeClr val="accent4">
                            <a:lumMod val="20000"/>
                            <a:lumOff val="80000"/>
                          </a:schemeClr>
                        </a:solidFill>
                      </a:tcPr>
                    </a:tc>
                    <a:extLst>
                      <a:ext uri="{0D108BD9-81ED-4DB2-BD59-A6C34878D82A}">
                        <a16:rowId xmlns:a16="http://schemas.microsoft.com/office/drawing/2014/main" val="1183687193"/>
                      </a:ext>
                    </a:extLst>
                  </a:tr>
                  <a:tr h="370840">
                    <a:tc>
                      <a:txBody>
                        <a:bodyPr/>
                        <a:lstStyle/>
                        <a:p>
                          <a:r>
                            <a:rPr lang="en-US" dirty="0"/>
                            <a:t>4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98.86%</a:t>
                          </a:r>
                        </a:p>
                      </a:txBody>
                      <a:tcPr>
                        <a:solidFill>
                          <a:schemeClr val="accent4">
                            <a:lumMod val="75000"/>
                          </a:schemeClr>
                        </a:solidFill>
                      </a:tcPr>
                    </a:tc>
                    <a:tc>
                      <a:txBody>
                        <a:bodyPr/>
                        <a:lstStyle/>
                        <a:p>
                          <a:pPr algn="ctr"/>
                          <a:r>
                            <a:rPr lang="en-US" dirty="0"/>
                            <a:t>99.11%</a:t>
                          </a:r>
                        </a:p>
                      </a:txBody>
                      <a:tcPr>
                        <a:solidFill>
                          <a:schemeClr val="accent4">
                            <a:lumMod val="75000"/>
                          </a:schemeClr>
                        </a:solidFill>
                      </a:tcPr>
                    </a:tc>
                    <a:tc>
                      <a:txBody>
                        <a:bodyPr/>
                        <a:lstStyle/>
                        <a:p>
                          <a:pPr algn="ctr"/>
                          <a:r>
                            <a:rPr lang="en-US" dirty="0"/>
                            <a:t>99.55%</a:t>
                          </a:r>
                        </a:p>
                      </a:txBody>
                      <a:tcPr>
                        <a:solidFill>
                          <a:schemeClr val="accent4">
                            <a:lumMod val="40000"/>
                            <a:lumOff val="60000"/>
                          </a:schemeClr>
                        </a:solidFill>
                      </a:tcPr>
                    </a:tc>
                    <a:tc>
                      <a:txBody>
                        <a:bodyPr/>
                        <a:lstStyle/>
                        <a:p>
                          <a:pPr algn="ctr"/>
                          <a:r>
                            <a:rPr lang="en-US" dirty="0"/>
                            <a:t>99.81%</a:t>
                          </a:r>
                        </a:p>
                      </a:txBody>
                      <a:tcPr>
                        <a:solidFill>
                          <a:schemeClr val="accent4">
                            <a:lumMod val="20000"/>
                            <a:lumOff val="80000"/>
                          </a:schemeClr>
                        </a:solidFill>
                      </a:tcPr>
                    </a:tc>
                    <a:tc>
                      <a:txBody>
                        <a:bodyPr/>
                        <a:lstStyle/>
                        <a:p>
                          <a:pPr algn="ctr"/>
                          <a:r>
                            <a:rPr lang="en-US" dirty="0"/>
                            <a:t>99.85%</a:t>
                          </a:r>
                        </a:p>
                      </a:txBody>
                      <a:tcPr>
                        <a:solidFill>
                          <a:schemeClr val="accent4">
                            <a:lumMod val="20000"/>
                            <a:lumOff val="80000"/>
                          </a:schemeClr>
                        </a:solidFill>
                      </a:tcPr>
                    </a:tc>
                    <a:tc>
                      <a:txBody>
                        <a:bodyPr/>
                        <a:lstStyle/>
                        <a:p>
                          <a:pPr algn="ctr"/>
                          <a:r>
                            <a:rPr lang="en-US" dirty="0"/>
                            <a:t>98.22%</a:t>
                          </a:r>
                        </a:p>
                      </a:txBody>
                      <a:tcPr>
                        <a:solidFill>
                          <a:schemeClr val="accent2">
                            <a:lumMod val="75000"/>
                          </a:schemeClr>
                        </a:solidFill>
                      </a:tcPr>
                    </a:tc>
                    <a:extLst>
                      <a:ext uri="{0D108BD9-81ED-4DB2-BD59-A6C34878D82A}">
                        <a16:rowId xmlns:a16="http://schemas.microsoft.com/office/drawing/2014/main" val="2699348852"/>
                      </a:ext>
                    </a:extLst>
                  </a:tr>
                  <a:tr h="370840">
                    <a:tc>
                      <a:txBody>
                        <a:bodyPr/>
                        <a:lstStyle/>
                        <a:p>
                          <a:r>
                            <a:rPr lang="en-US" dirty="0"/>
                            <a:t>5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99.16%</a:t>
                          </a:r>
                        </a:p>
                      </a:txBody>
                      <a:tcPr>
                        <a:solidFill>
                          <a:schemeClr val="accent4">
                            <a:lumMod val="75000"/>
                          </a:schemeClr>
                        </a:solidFill>
                      </a:tcPr>
                    </a:tc>
                    <a:tc>
                      <a:txBody>
                        <a:bodyPr/>
                        <a:lstStyle/>
                        <a:p>
                          <a:pPr algn="ctr"/>
                          <a:r>
                            <a:rPr lang="en-US" dirty="0"/>
                            <a:t>99.39%</a:t>
                          </a:r>
                        </a:p>
                      </a:txBody>
                      <a:tcPr>
                        <a:solidFill>
                          <a:schemeClr val="accent4">
                            <a:lumMod val="60000"/>
                            <a:lumOff val="40000"/>
                          </a:schemeClr>
                        </a:solidFill>
                      </a:tcPr>
                    </a:tc>
                    <a:tc>
                      <a:txBody>
                        <a:bodyPr/>
                        <a:lstStyle/>
                        <a:p>
                          <a:pPr algn="ctr"/>
                          <a:r>
                            <a:rPr lang="en-US" dirty="0"/>
                            <a:t>99.69%</a:t>
                          </a:r>
                        </a:p>
                      </a:txBody>
                      <a:tcPr>
                        <a:solidFill>
                          <a:schemeClr val="accent4">
                            <a:lumMod val="40000"/>
                            <a:lumOff val="60000"/>
                          </a:schemeClr>
                        </a:solidFill>
                      </a:tcPr>
                    </a:tc>
                    <a:tc>
                      <a:txBody>
                        <a:bodyPr/>
                        <a:lstStyle/>
                        <a:p>
                          <a:pPr algn="ctr"/>
                          <a:r>
                            <a:rPr lang="en-US" dirty="0"/>
                            <a:t>99.82%</a:t>
                          </a:r>
                        </a:p>
                      </a:txBody>
                      <a:tcPr>
                        <a:solidFill>
                          <a:schemeClr val="accent4">
                            <a:lumMod val="20000"/>
                            <a:lumOff val="80000"/>
                          </a:schemeClr>
                        </a:solidFill>
                      </a:tcPr>
                    </a:tc>
                    <a:tc>
                      <a:txBody>
                        <a:bodyPr/>
                        <a:lstStyle/>
                        <a:p>
                          <a:pPr algn="ctr"/>
                          <a:r>
                            <a:rPr lang="en-US" dirty="0"/>
                            <a:t>98.57%</a:t>
                          </a:r>
                        </a:p>
                      </a:txBody>
                      <a:tcPr>
                        <a:solidFill>
                          <a:schemeClr val="accent2">
                            <a:lumMod val="60000"/>
                            <a:lumOff val="40000"/>
                          </a:schemeClr>
                        </a:solidFill>
                      </a:tcPr>
                    </a:tc>
                    <a:tc>
                      <a:txBody>
                        <a:bodyPr/>
                        <a:lstStyle/>
                        <a:p>
                          <a:pPr algn="ctr"/>
                          <a:r>
                            <a:rPr lang="en-US" dirty="0"/>
                            <a:t>94.97%</a:t>
                          </a:r>
                        </a:p>
                      </a:txBody>
                      <a:tcPr>
                        <a:solidFill>
                          <a:schemeClr val="accent2">
                            <a:lumMod val="50000"/>
                          </a:schemeClr>
                        </a:solidFill>
                      </a:tcPr>
                    </a:tc>
                    <a:extLst>
                      <a:ext uri="{0D108BD9-81ED-4DB2-BD59-A6C34878D82A}">
                        <a16:rowId xmlns:a16="http://schemas.microsoft.com/office/drawing/2014/main" val="3136627105"/>
                      </a:ext>
                    </a:extLst>
                  </a:tr>
                  <a:tr h="370840">
                    <a:tc>
                      <a:txBody>
                        <a:bodyPr/>
                        <a:lstStyle/>
                        <a:p>
                          <a:r>
                            <a:rPr lang="en-US" dirty="0"/>
                            <a:t>6 </a:t>
                          </a:r>
                          <a14:m>
                            <m:oMath xmlns:m="http://schemas.openxmlformats.org/officeDocument/2006/math">
                              <m:r>
                                <m:rPr>
                                  <m:sty m:val="p"/>
                                </m:rPr>
                                <a:rPr lang="en-US" b="0" i="0" smtClean="0">
                                  <a:latin typeface="Cambria Math" panose="02040503050406030204" pitchFamily="18" charset="0"/>
                                </a:rPr>
                                <m:t>Ω</m:t>
                              </m:r>
                              <m:r>
                                <a:rPr lang="en-US" b="0" i="0" smtClean="0">
                                  <a:latin typeface="Cambria Math" panose="02040503050406030204" pitchFamily="18" charset="0"/>
                                </a:rPr>
                                <m:t> </m:t>
                              </m:r>
                            </m:oMath>
                          </a14:m>
                          <a:endParaRPr lang="en-US" dirty="0"/>
                        </a:p>
                      </a:txBody>
                      <a:tcPr/>
                    </a:tc>
                    <a:tc>
                      <a:txBody>
                        <a:bodyPr/>
                        <a:lstStyle/>
                        <a:p>
                          <a:pPr algn="ctr"/>
                          <a:r>
                            <a:rPr lang="en-US" dirty="0"/>
                            <a:t>99.32%</a:t>
                          </a:r>
                        </a:p>
                      </a:txBody>
                      <a:tcPr>
                        <a:solidFill>
                          <a:schemeClr val="accent4">
                            <a:lumMod val="60000"/>
                            <a:lumOff val="40000"/>
                          </a:schemeClr>
                        </a:solidFill>
                      </a:tcPr>
                    </a:tc>
                    <a:tc>
                      <a:txBody>
                        <a:bodyPr/>
                        <a:lstStyle/>
                        <a:p>
                          <a:pPr algn="ctr"/>
                          <a:r>
                            <a:rPr lang="en-US" dirty="0"/>
                            <a:t>99.57%</a:t>
                          </a:r>
                        </a:p>
                      </a:txBody>
                      <a:tcPr>
                        <a:solidFill>
                          <a:schemeClr val="accent4">
                            <a:lumMod val="40000"/>
                            <a:lumOff val="60000"/>
                          </a:schemeClr>
                        </a:solidFill>
                      </a:tcPr>
                    </a:tc>
                    <a:tc>
                      <a:txBody>
                        <a:bodyPr/>
                        <a:lstStyle/>
                        <a:p>
                          <a:pPr algn="ctr"/>
                          <a:r>
                            <a:rPr lang="en-US" dirty="0"/>
                            <a:t>99.77%</a:t>
                          </a:r>
                        </a:p>
                      </a:txBody>
                      <a:tcPr>
                        <a:solidFill>
                          <a:schemeClr val="accent4">
                            <a:lumMod val="40000"/>
                            <a:lumOff val="60000"/>
                          </a:schemeClr>
                        </a:solidFill>
                      </a:tcPr>
                    </a:tc>
                    <a:tc>
                      <a:txBody>
                        <a:bodyPr/>
                        <a:lstStyle/>
                        <a:p>
                          <a:pPr algn="ctr"/>
                          <a:r>
                            <a:rPr lang="en-US" dirty="0"/>
                            <a:t>98.80%</a:t>
                          </a:r>
                        </a:p>
                      </a:txBody>
                      <a:tcPr>
                        <a:solidFill>
                          <a:schemeClr val="accent2">
                            <a:lumMod val="60000"/>
                            <a:lumOff val="40000"/>
                          </a:schemeClr>
                        </a:solidFill>
                      </a:tcPr>
                    </a:tc>
                    <a:tc>
                      <a:txBody>
                        <a:bodyPr/>
                        <a:lstStyle/>
                        <a:p>
                          <a:pPr algn="ctr"/>
                          <a:r>
                            <a:rPr lang="en-US" dirty="0"/>
                            <a:t>95.93%</a:t>
                          </a:r>
                        </a:p>
                      </a:txBody>
                      <a:tcPr>
                        <a:solidFill>
                          <a:schemeClr val="accent2">
                            <a:lumMod val="50000"/>
                          </a:schemeClr>
                        </a:solidFill>
                      </a:tcPr>
                    </a:tc>
                    <a:tc>
                      <a:txBody>
                        <a:bodyPr/>
                        <a:lstStyle/>
                        <a:p>
                          <a:pPr algn="ctr"/>
                          <a:r>
                            <a:rPr lang="en-US" dirty="0"/>
                            <a:t>90.82%</a:t>
                          </a:r>
                        </a:p>
                      </a:txBody>
                      <a:tcPr>
                        <a:solidFill>
                          <a:srgbClr val="663300"/>
                        </a:solidFill>
                      </a:tcPr>
                    </a:tc>
                    <a:extLst>
                      <a:ext uri="{0D108BD9-81ED-4DB2-BD59-A6C34878D82A}">
                        <a16:rowId xmlns:a16="http://schemas.microsoft.com/office/drawing/2014/main" val="3097621350"/>
                      </a:ext>
                    </a:extLst>
                  </a:tr>
                  <a:tr h="370840">
                    <a:tc>
                      <a:txBody>
                        <a:bodyPr/>
                        <a:lstStyle/>
                        <a:p>
                          <a:r>
                            <a:rPr lang="en-US" dirty="0"/>
                            <a:t>7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99.46%</a:t>
                          </a:r>
                        </a:p>
                      </a:txBody>
                      <a:tcPr>
                        <a:solidFill>
                          <a:schemeClr val="accent4">
                            <a:lumMod val="60000"/>
                            <a:lumOff val="40000"/>
                          </a:schemeClr>
                        </a:solidFill>
                      </a:tcPr>
                    </a:tc>
                    <a:tc>
                      <a:txBody>
                        <a:bodyPr/>
                        <a:lstStyle/>
                        <a:p>
                          <a:pPr algn="ctr"/>
                          <a:r>
                            <a:rPr lang="en-US" dirty="0"/>
                            <a:t>99.70%</a:t>
                          </a:r>
                        </a:p>
                      </a:txBody>
                      <a:tcPr>
                        <a:solidFill>
                          <a:schemeClr val="accent4">
                            <a:lumMod val="40000"/>
                            <a:lumOff val="60000"/>
                          </a:schemeClr>
                        </a:solidFill>
                      </a:tcPr>
                    </a:tc>
                    <a:tc>
                      <a:txBody>
                        <a:bodyPr/>
                        <a:lstStyle/>
                        <a:p>
                          <a:pPr algn="ctr"/>
                          <a:r>
                            <a:rPr lang="en-US" dirty="0"/>
                            <a:t>98.95%</a:t>
                          </a:r>
                        </a:p>
                      </a:txBody>
                      <a:tcPr>
                        <a:solidFill>
                          <a:schemeClr val="accent4">
                            <a:lumMod val="75000"/>
                          </a:schemeClr>
                        </a:solidFill>
                      </a:tcPr>
                    </a:tc>
                    <a:tc>
                      <a:txBody>
                        <a:bodyPr/>
                        <a:lstStyle/>
                        <a:p>
                          <a:pPr algn="ctr"/>
                          <a:r>
                            <a:rPr lang="en-US" dirty="0"/>
                            <a:t>96.61%</a:t>
                          </a:r>
                        </a:p>
                      </a:txBody>
                      <a:tcPr>
                        <a:solidFill>
                          <a:schemeClr val="accent2">
                            <a:lumMod val="75000"/>
                          </a:schemeClr>
                        </a:solidFill>
                      </a:tcPr>
                    </a:tc>
                    <a:tc>
                      <a:txBody>
                        <a:bodyPr/>
                        <a:lstStyle/>
                        <a:p>
                          <a:pPr algn="ctr"/>
                          <a:r>
                            <a:rPr lang="en-US" dirty="0"/>
                            <a:t>92.43%</a:t>
                          </a:r>
                        </a:p>
                      </a:txBody>
                      <a:tcPr>
                        <a:solidFill>
                          <a:schemeClr val="accent2">
                            <a:lumMod val="50000"/>
                          </a:schemeClr>
                        </a:solidFill>
                      </a:tcPr>
                    </a:tc>
                    <a:tc>
                      <a:txBody>
                        <a:bodyPr/>
                        <a:lstStyle/>
                        <a:p>
                          <a:pPr algn="ctr"/>
                          <a:r>
                            <a:rPr lang="en-US" dirty="0"/>
                            <a:t>86.35%</a:t>
                          </a:r>
                        </a:p>
                      </a:txBody>
                      <a:tcPr>
                        <a:solidFill>
                          <a:srgbClr val="663300"/>
                        </a:solidFill>
                      </a:tcPr>
                    </a:tc>
                    <a:extLst>
                      <a:ext uri="{0D108BD9-81ED-4DB2-BD59-A6C34878D82A}">
                        <a16:rowId xmlns:a16="http://schemas.microsoft.com/office/drawing/2014/main" val="2336051649"/>
                      </a:ext>
                    </a:extLst>
                  </a:tr>
                  <a:tr h="370840">
                    <a:tc>
                      <a:txBody>
                        <a:bodyPr/>
                        <a:lstStyle/>
                        <a:p>
                          <a:r>
                            <a:rPr lang="en-US" dirty="0"/>
                            <a:t>8 </a:t>
                          </a:r>
                          <a14:m>
                            <m:oMath xmlns:m="http://schemas.openxmlformats.org/officeDocument/2006/math">
                              <m:r>
                                <m:rPr>
                                  <m:sty m:val="p"/>
                                </m:rPr>
                                <a:rPr lang="en-US" b="0" i="0" smtClean="0">
                                  <a:latin typeface="Cambria Math" panose="02040503050406030204" pitchFamily="18" charset="0"/>
                                </a:rPr>
                                <m:t>Ω</m:t>
                              </m:r>
                            </m:oMath>
                          </a14:m>
                          <a:endParaRPr lang="en-US" dirty="0"/>
                        </a:p>
                      </a:txBody>
                      <a:tcPr/>
                    </a:tc>
                    <a:tc>
                      <a:txBody>
                        <a:bodyPr/>
                        <a:lstStyle/>
                        <a:p>
                          <a:pPr algn="ctr"/>
                          <a:r>
                            <a:rPr lang="en-US" dirty="0"/>
                            <a:t>99.61%</a:t>
                          </a:r>
                        </a:p>
                      </a:txBody>
                      <a:tcPr>
                        <a:solidFill>
                          <a:schemeClr val="accent4">
                            <a:lumMod val="40000"/>
                            <a:lumOff val="60000"/>
                          </a:schemeClr>
                        </a:solidFill>
                      </a:tcPr>
                    </a:tc>
                    <a:tc>
                      <a:txBody>
                        <a:bodyPr/>
                        <a:lstStyle/>
                        <a:p>
                          <a:pPr algn="ctr"/>
                          <a:r>
                            <a:rPr lang="en-US" dirty="0"/>
                            <a:t>99.04%</a:t>
                          </a:r>
                        </a:p>
                      </a:txBody>
                      <a:tcPr>
                        <a:solidFill>
                          <a:schemeClr val="accent4">
                            <a:lumMod val="75000"/>
                          </a:schemeClr>
                        </a:solidFill>
                      </a:tcPr>
                    </a:tc>
                    <a:tc>
                      <a:txBody>
                        <a:bodyPr/>
                        <a:lstStyle/>
                        <a:p>
                          <a:pPr algn="ctr"/>
                          <a:r>
                            <a:rPr lang="en-US" dirty="0"/>
                            <a:t>99.04%</a:t>
                          </a:r>
                        </a:p>
                      </a:txBody>
                      <a:tcPr>
                        <a:solidFill>
                          <a:schemeClr val="accent2">
                            <a:lumMod val="75000"/>
                          </a:schemeClr>
                        </a:solidFill>
                      </a:tcPr>
                    </a:tc>
                    <a:tc>
                      <a:txBody>
                        <a:bodyPr/>
                        <a:lstStyle/>
                        <a:p>
                          <a:pPr algn="ctr"/>
                          <a:r>
                            <a:rPr lang="en-US" dirty="0"/>
                            <a:t>93.63%</a:t>
                          </a:r>
                        </a:p>
                      </a:txBody>
                      <a:tcPr>
                        <a:solidFill>
                          <a:schemeClr val="accent2">
                            <a:lumMod val="50000"/>
                          </a:schemeClr>
                        </a:solidFill>
                      </a:tcPr>
                    </a:tc>
                    <a:tc>
                      <a:txBody>
                        <a:bodyPr/>
                        <a:lstStyle/>
                        <a:p>
                          <a:pPr algn="ctr"/>
                          <a:r>
                            <a:rPr lang="en-US" dirty="0"/>
                            <a:t>88.57%</a:t>
                          </a:r>
                        </a:p>
                      </a:txBody>
                      <a:tcPr>
                        <a:solidFill>
                          <a:srgbClr val="663300"/>
                        </a:solidFill>
                      </a:tcPr>
                    </a:tc>
                    <a:tc>
                      <a:txBody>
                        <a:bodyPr/>
                        <a:lstStyle/>
                        <a:p>
                          <a:pPr algn="ctr"/>
                          <a:r>
                            <a:rPr lang="en-US" dirty="0"/>
                            <a:t>81.89%</a:t>
                          </a:r>
                        </a:p>
                      </a:txBody>
                      <a:tcPr>
                        <a:solidFill>
                          <a:srgbClr val="663300"/>
                        </a:solidFill>
                      </a:tcPr>
                    </a:tc>
                    <a:extLst>
                      <a:ext uri="{0D108BD9-81ED-4DB2-BD59-A6C34878D82A}">
                        <a16:rowId xmlns:a16="http://schemas.microsoft.com/office/drawing/2014/main" val="2922951765"/>
                      </a:ext>
                    </a:extLst>
                  </a:tr>
                </a:tbl>
              </a:graphicData>
            </a:graphic>
          </p:graphicFrame>
        </mc:Choice>
        <mc:Fallback>
          <p:graphicFrame>
            <p:nvGraphicFramePr>
              <p:cNvPr id="11" name="Table 2">
                <a:extLst>
                  <a:ext uri="{FF2B5EF4-FFF2-40B4-BE49-F238E27FC236}">
                    <a16:creationId xmlns:a16="http://schemas.microsoft.com/office/drawing/2014/main" id="{3C8A28ED-0919-45BF-8144-917E1309D38E}"/>
                  </a:ext>
                </a:extLst>
              </p:cNvPr>
              <p:cNvGraphicFramePr>
                <a:graphicFrameLocks noGrp="1"/>
              </p:cNvGraphicFramePr>
              <p:nvPr>
                <p:extLst>
                  <p:ext uri="{D42A27DB-BD31-4B8C-83A1-F6EECF244321}">
                    <p14:modId xmlns:p14="http://schemas.microsoft.com/office/powerpoint/2010/main" val="628778699"/>
                  </p:ext>
                </p:extLst>
              </p:nvPr>
            </p:nvGraphicFramePr>
            <p:xfrm>
              <a:off x="1174436" y="1808067"/>
              <a:ext cx="8128001" cy="3235960"/>
            </p:xfrm>
            <a:graphic>
              <a:graphicData uri="http://schemas.openxmlformats.org/drawingml/2006/table">
                <a:tbl>
                  <a:tblPr firstRow="1" firstCol="1" bandRow="1">
                    <a:tableStyleId>{5940675A-B579-460E-94D1-54222C63F5DA}</a:tableStyleId>
                  </a:tblPr>
                  <a:tblGrid>
                    <a:gridCol w="1161143">
                      <a:extLst>
                        <a:ext uri="{9D8B030D-6E8A-4147-A177-3AD203B41FA5}">
                          <a16:colId xmlns:a16="http://schemas.microsoft.com/office/drawing/2014/main" val="758970322"/>
                        </a:ext>
                      </a:extLst>
                    </a:gridCol>
                    <a:gridCol w="1161143">
                      <a:extLst>
                        <a:ext uri="{9D8B030D-6E8A-4147-A177-3AD203B41FA5}">
                          <a16:colId xmlns:a16="http://schemas.microsoft.com/office/drawing/2014/main" val="2573440401"/>
                        </a:ext>
                      </a:extLst>
                    </a:gridCol>
                    <a:gridCol w="1161143">
                      <a:extLst>
                        <a:ext uri="{9D8B030D-6E8A-4147-A177-3AD203B41FA5}">
                          <a16:colId xmlns:a16="http://schemas.microsoft.com/office/drawing/2014/main" val="1334820266"/>
                        </a:ext>
                      </a:extLst>
                    </a:gridCol>
                    <a:gridCol w="1161143">
                      <a:extLst>
                        <a:ext uri="{9D8B030D-6E8A-4147-A177-3AD203B41FA5}">
                          <a16:colId xmlns:a16="http://schemas.microsoft.com/office/drawing/2014/main" val="1994279190"/>
                        </a:ext>
                      </a:extLst>
                    </a:gridCol>
                    <a:gridCol w="1161143">
                      <a:extLst>
                        <a:ext uri="{9D8B030D-6E8A-4147-A177-3AD203B41FA5}">
                          <a16:colId xmlns:a16="http://schemas.microsoft.com/office/drawing/2014/main" val="91020461"/>
                        </a:ext>
                      </a:extLst>
                    </a:gridCol>
                    <a:gridCol w="1161143">
                      <a:extLst>
                        <a:ext uri="{9D8B030D-6E8A-4147-A177-3AD203B41FA5}">
                          <a16:colId xmlns:a16="http://schemas.microsoft.com/office/drawing/2014/main" val="3937494177"/>
                        </a:ext>
                      </a:extLst>
                    </a:gridCol>
                    <a:gridCol w="1161143">
                      <a:extLst>
                        <a:ext uri="{9D8B030D-6E8A-4147-A177-3AD203B41FA5}">
                          <a16:colId xmlns:a16="http://schemas.microsoft.com/office/drawing/2014/main" val="863907003"/>
                        </a:ext>
                      </a:extLst>
                    </a:gridCol>
                  </a:tblGrid>
                  <a:tr h="640080">
                    <a:tc>
                      <a:txBody>
                        <a:bodyPr/>
                        <a:lstStyle/>
                        <a:p>
                          <a:endParaRPr lang="en-US" dirty="0"/>
                        </a:p>
                      </a:txBody>
                      <a:tcPr/>
                    </a:tc>
                    <a:tc>
                      <a:txBody>
                        <a:bodyPr/>
                        <a:lstStyle/>
                        <a:p>
                          <a:pPr algn="ctr"/>
                          <a:r>
                            <a:rPr lang="en-US" dirty="0"/>
                            <a:t>20.228 V</a:t>
                          </a:r>
                        </a:p>
                        <a:p>
                          <a:pPr algn="ctr"/>
                          <a:r>
                            <a:rPr lang="en-US" dirty="0"/>
                            <a:t>13 cells</a:t>
                          </a:r>
                        </a:p>
                      </a:txBody>
                      <a:tcPr/>
                    </a:tc>
                    <a:tc>
                      <a:txBody>
                        <a:bodyPr/>
                        <a:lstStyle/>
                        <a:p>
                          <a:pPr algn="ctr"/>
                          <a:r>
                            <a:rPr lang="en-US" dirty="0"/>
                            <a:t>21.784 V</a:t>
                          </a:r>
                        </a:p>
                        <a:p>
                          <a:pPr algn="ctr"/>
                          <a:r>
                            <a:rPr lang="en-US" dirty="0"/>
                            <a:t>14 cells</a:t>
                          </a:r>
                        </a:p>
                      </a:txBody>
                      <a:tcPr/>
                    </a:tc>
                    <a:tc>
                      <a:txBody>
                        <a:bodyPr/>
                        <a:lstStyle/>
                        <a:p>
                          <a:pPr algn="ctr"/>
                          <a:r>
                            <a:rPr lang="en-US" dirty="0"/>
                            <a:t>23.34 V</a:t>
                          </a:r>
                        </a:p>
                        <a:p>
                          <a:pPr algn="ctr"/>
                          <a:r>
                            <a:rPr lang="en-US" dirty="0"/>
                            <a:t>15 cells</a:t>
                          </a:r>
                        </a:p>
                      </a:txBody>
                      <a:tcPr/>
                    </a:tc>
                    <a:tc>
                      <a:txBody>
                        <a:bodyPr/>
                        <a:lstStyle/>
                        <a:p>
                          <a:pPr algn="ctr"/>
                          <a:r>
                            <a:rPr lang="en-US" dirty="0"/>
                            <a:t>24.896 V</a:t>
                          </a:r>
                        </a:p>
                        <a:p>
                          <a:pPr algn="ctr"/>
                          <a:r>
                            <a:rPr lang="en-US" dirty="0"/>
                            <a:t>16 cells</a:t>
                          </a:r>
                        </a:p>
                      </a:txBody>
                      <a:tcPr/>
                    </a:tc>
                    <a:tc>
                      <a:txBody>
                        <a:bodyPr/>
                        <a:lstStyle/>
                        <a:p>
                          <a:pPr algn="ctr"/>
                          <a:r>
                            <a:rPr lang="en-US" dirty="0"/>
                            <a:t>26.452 V</a:t>
                          </a:r>
                        </a:p>
                        <a:p>
                          <a:pPr algn="ctr"/>
                          <a:r>
                            <a:rPr lang="en-US" dirty="0"/>
                            <a:t>17 cells</a:t>
                          </a:r>
                        </a:p>
                      </a:txBody>
                      <a:tcPr/>
                    </a:tc>
                    <a:tc>
                      <a:txBody>
                        <a:bodyPr/>
                        <a:lstStyle/>
                        <a:p>
                          <a:pPr algn="ctr"/>
                          <a:r>
                            <a:rPr lang="en-US" dirty="0"/>
                            <a:t>28.008 V</a:t>
                          </a:r>
                        </a:p>
                        <a:p>
                          <a:pPr algn="ctr"/>
                          <a:r>
                            <a:rPr lang="en-US" dirty="0"/>
                            <a:t>18 cells</a:t>
                          </a:r>
                        </a:p>
                      </a:txBody>
                      <a:tcPr/>
                    </a:tc>
                    <a:extLst>
                      <a:ext uri="{0D108BD9-81ED-4DB2-BD59-A6C34878D82A}">
                        <a16:rowId xmlns:a16="http://schemas.microsoft.com/office/drawing/2014/main" val="773267723"/>
                      </a:ext>
                    </a:extLst>
                  </a:tr>
                  <a:tr h="370840">
                    <a:tc>
                      <a:txBody>
                        <a:bodyPr/>
                        <a:lstStyle/>
                        <a:p>
                          <a:endParaRPr lang="en-US"/>
                        </a:p>
                      </a:txBody>
                      <a:tcPr>
                        <a:blipFill>
                          <a:blip r:embed="rId5"/>
                          <a:stretch>
                            <a:fillRect l="-524" t="-180328" r="-600000" b="-624590"/>
                          </a:stretch>
                        </a:blipFill>
                      </a:tcPr>
                    </a:tc>
                    <a:tc>
                      <a:txBody>
                        <a:bodyPr/>
                        <a:lstStyle/>
                        <a:p>
                          <a:pPr algn="ctr"/>
                          <a:r>
                            <a:rPr lang="en-US" dirty="0"/>
                            <a:t>95.58%</a:t>
                          </a:r>
                        </a:p>
                      </a:txBody>
                      <a:tcPr>
                        <a:solidFill>
                          <a:schemeClr val="accent2">
                            <a:lumMod val="50000"/>
                          </a:schemeClr>
                        </a:solidFill>
                      </a:tcPr>
                    </a:tc>
                    <a:tc>
                      <a:txBody>
                        <a:bodyPr/>
                        <a:lstStyle/>
                        <a:p>
                          <a:pPr algn="ctr"/>
                          <a:r>
                            <a:rPr lang="en-US" dirty="0"/>
                            <a:t>97.57%</a:t>
                          </a:r>
                        </a:p>
                      </a:txBody>
                      <a:tcPr>
                        <a:solidFill>
                          <a:schemeClr val="accent2">
                            <a:lumMod val="75000"/>
                          </a:schemeClr>
                        </a:solidFill>
                      </a:tcPr>
                    </a:tc>
                    <a:tc>
                      <a:txBody>
                        <a:bodyPr/>
                        <a:lstStyle/>
                        <a:p>
                          <a:pPr algn="ctr"/>
                          <a:r>
                            <a:rPr lang="en-US" dirty="0"/>
                            <a:t>98.78%</a:t>
                          </a:r>
                        </a:p>
                      </a:txBody>
                      <a:tcPr>
                        <a:solidFill>
                          <a:schemeClr val="accent2">
                            <a:lumMod val="60000"/>
                            <a:lumOff val="40000"/>
                          </a:schemeClr>
                        </a:solidFill>
                      </a:tcPr>
                    </a:tc>
                    <a:tc>
                      <a:txBody>
                        <a:bodyPr/>
                        <a:lstStyle/>
                        <a:p>
                          <a:pPr algn="ctr"/>
                          <a:r>
                            <a:rPr lang="en-US" dirty="0"/>
                            <a:t>99.17%</a:t>
                          </a:r>
                        </a:p>
                      </a:txBody>
                      <a:tcPr>
                        <a:solidFill>
                          <a:schemeClr val="accent4">
                            <a:lumMod val="75000"/>
                          </a:schemeClr>
                        </a:solidFill>
                      </a:tcPr>
                    </a:tc>
                    <a:tc>
                      <a:txBody>
                        <a:bodyPr/>
                        <a:lstStyle/>
                        <a:p>
                          <a:pPr algn="ctr"/>
                          <a:r>
                            <a:rPr lang="en-US" b="0" dirty="0"/>
                            <a:t>99.68%</a:t>
                          </a:r>
                        </a:p>
                      </a:txBody>
                      <a:tcPr>
                        <a:solidFill>
                          <a:schemeClr val="accent4">
                            <a:lumMod val="40000"/>
                            <a:lumOff val="60000"/>
                          </a:schemeClr>
                        </a:solidFill>
                      </a:tcPr>
                    </a:tc>
                    <a:tc>
                      <a:txBody>
                        <a:bodyPr/>
                        <a:lstStyle/>
                        <a:p>
                          <a:pPr algn="ctr"/>
                          <a:r>
                            <a:rPr lang="en-US" b="1" dirty="0"/>
                            <a:t>99.97%</a:t>
                          </a:r>
                        </a:p>
                      </a:txBody>
                      <a:tcPr>
                        <a:solidFill>
                          <a:schemeClr val="accent4">
                            <a:lumMod val="20000"/>
                            <a:lumOff val="80000"/>
                          </a:schemeClr>
                        </a:solidFill>
                      </a:tcPr>
                    </a:tc>
                    <a:extLst>
                      <a:ext uri="{0D108BD9-81ED-4DB2-BD59-A6C34878D82A}">
                        <a16:rowId xmlns:a16="http://schemas.microsoft.com/office/drawing/2014/main" val="2033752485"/>
                      </a:ext>
                    </a:extLst>
                  </a:tr>
                  <a:tr h="370840">
                    <a:tc>
                      <a:txBody>
                        <a:bodyPr/>
                        <a:lstStyle/>
                        <a:p>
                          <a:endParaRPr lang="en-US"/>
                        </a:p>
                      </a:txBody>
                      <a:tcPr>
                        <a:blipFill>
                          <a:blip r:embed="rId5"/>
                          <a:stretch>
                            <a:fillRect l="-524" t="-280328" r="-600000" b="-524590"/>
                          </a:stretch>
                        </a:blipFill>
                      </a:tcPr>
                    </a:tc>
                    <a:tc>
                      <a:txBody>
                        <a:bodyPr/>
                        <a:lstStyle/>
                        <a:p>
                          <a:pPr algn="ctr"/>
                          <a:r>
                            <a:rPr lang="en-US" dirty="0"/>
                            <a:t>97.83%</a:t>
                          </a:r>
                        </a:p>
                      </a:txBody>
                      <a:tcPr>
                        <a:solidFill>
                          <a:schemeClr val="accent2">
                            <a:lumMod val="75000"/>
                          </a:schemeClr>
                        </a:solidFill>
                      </a:tcPr>
                    </a:tc>
                    <a:tc>
                      <a:txBody>
                        <a:bodyPr/>
                        <a:lstStyle/>
                        <a:p>
                          <a:pPr algn="ctr"/>
                          <a:r>
                            <a:rPr lang="en-US" dirty="0"/>
                            <a:t>98.59%</a:t>
                          </a:r>
                        </a:p>
                      </a:txBody>
                      <a:tcPr>
                        <a:solidFill>
                          <a:schemeClr val="accent2">
                            <a:lumMod val="60000"/>
                            <a:lumOff val="40000"/>
                          </a:schemeClr>
                        </a:solidFill>
                      </a:tcPr>
                    </a:tc>
                    <a:tc>
                      <a:txBody>
                        <a:bodyPr/>
                        <a:lstStyle/>
                        <a:p>
                          <a:pPr algn="ctr"/>
                          <a:r>
                            <a:rPr lang="en-US" dirty="0"/>
                            <a:t>99.31%</a:t>
                          </a:r>
                        </a:p>
                      </a:txBody>
                      <a:tcPr>
                        <a:solidFill>
                          <a:schemeClr val="accent4">
                            <a:lumMod val="60000"/>
                            <a:lumOff val="40000"/>
                          </a:schemeClr>
                        </a:solidFill>
                      </a:tcPr>
                    </a:tc>
                    <a:tc>
                      <a:txBody>
                        <a:bodyPr/>
                        <a:lstStyle/>
                        <a:p>
                          <a:pPr algn="ctr"/>
                          <a:r>
                            <a:rPr lang="en-US" dirty="0"/>
                            <a:t>99.68%</a:t>
                          </a:r>
                        </a:p>
                      </a:txBody>
                      <a:tcPr>
                        <a:solidFill>
                          <a:schemeClr val="accent4">
                            <a:lumMod val="40000"/>
                            <a:lumOff val="60000"/>
                          </a:schemeClr>
                        </a:solidFill>
                      </a:tcPr>
                    </a:tc>
                    <a:tc>
                      <a:txBody>
                        <a:bodyPr/>
                        <a:lstStyle/>
                        <a:p>
                          <a:pPr algn="ctr"/>
                          <a:r>
                            <a:rPr lang="en-US" b="0" dirty="0"/>
                            <a:t>99.91%</a:t>
                          </a:r>
                        </a:p>
                      </a:txBody>
                      <a:tcPr>
                        <a:solidFill>
                          <a:schemeClr val="accent4">
                            <a:lumMod val="20000"/>
                            <a:lumOff val="80000"/>
                          </a:schemeClr>
                        </a:solidFill>
                      </a:tcPr>
                    </a:tc>
                    <a:tc>
                      <a:txBody>
                        <a:bodyPr/>
                        <a:lstStyle/>
                        <a:p>
                          <a:pPr algn="ctr"/>
                          <a:r>
                            <a:rPr lang="en-US" dirty="0"/>
                            <a:t>99.86%</a:t>
                          </a:r>
                        </a:p>
                      </a:txBody>
                      <a:tcPr>
                        <a:solidFill>
                          <a:schemeClr val="accent4">
                            <a:lumMod val="20000"/>
                            <a:lumOff val="80000"/>
                          </a:schemeClr>
                        </a:solidFill>
                      </a:tcPr>
                    </a:tc>
                    <a:extLst>
                      <a:ext uri="{0D108BD9-81ED-4DB2-BD59-A6C34878D82A}">
                        <a16:rowId xmlns:a16="http://schemas.microsoft.com/office/drawing/2014/main" val="1183687193"/>
                      </a:ext>
                    </a:extLst>
                  </a:tr>
                  <a:tr h="370840">
                    <a:tc>
                      <a:txBody>
                        <a:bodyPr/>
                        <a:lstStyle/>
                        <a:p>
                          <a:endParaRPr lang="en-US"/>
                        </a:p>
                      </a:txBody>
                      <a:tcPr>
                        <a:blipFill>
                          <a:blip r:embed="rId5"/>
                          <a:stretch>
                            <a:fillRect l="-524" t="-380328" r="-600000" b="-424590"/>
                          </a:stretch>
                        </a:blipFill>
                      </a:tcPr>
                    </a:tc>
                    <a:tc>
                      <a:txBody>
                        <a:bodyPr/>
                        <a:lstStyle/>
                        <a:p>
                          <a:pPr algn="ctr"/>
                          <a:r>
                            <a:rPr lang="en-US" dirty="0"/>
                            <a:t>98.86%</a:t>
                          </a:r>
                        </a:p>
                      </a:txBody>
                      <a:tcPr>
                        <a:solidFill>
                          <a:schemeClr val="accent4">
                            <a:lumMod val="75000"/>
                          </a:schemeClr>
                        </a:solidFill>
                      </a:tcPr>
                    </a:tc>
                    <a:tc>
                      <a:txBody>
                        <a:bodyPr/>
                        <a:lstStyle/>
                        <a:p>
                          <a:pPr algn="ctr"/>
                          <a:r>
                            <a:rPr lang="en-US" dirty="0"/>
                            <a:t>99.11%</a:t>
                          </a:r>
                        </a:p>
                      </a:txBody>
                      <a:tcPr>
                        <a:solidFill>
                          <a:schemeClr val="accent4">
                            <a:lumMod val="75000"/>
                          </a:schemeClr>
                        </a:solidFill>
                      </a:tcPr>
                    </a:tc>
                    <a:tc>
                      <a:txBody>
                        <a:bodyPr/>
                        <a:lstStyle/>
                        <a:p>
                          <a:pPr algn="ctr"/>
                          <a:r>
                            <a:rPr lang="en-US" dirty="0"/>
                            <a:t>99.55%</a:t>
                          </a:r>
                        </a:p>
                      </a:txBody>
                      <a:tcPr>
                        <a:solidFill>
                          <a:schemeClr val="accent4">
                            <a:lumMod val="40000"/>
                            <a:lumOff val="60000"/>
                          </a:schemeClr>
                        </a:solidFill>
                      </a:tcPr>
                    </a:tc>
                    <a:tc>
                      <a:txBody>
                        <a:bodyPr/>
                        <a:lstStyle/>
                        <a:p>
                          <a:pPr algn="ctr"/>
                          <a:r>
                            <a:rPr lang="en-US" dirty="0"/>
                            <a:t>99.81%</a:t>
                          </a:r>
                        </a:p>
                      </a:txBody>
                      <a:tcPr>
                        <a:solidFill>
                          <a:schemeClr val="accent4">
                            <a:lumMod val="20000"/>
                            <a:lumOff val="80000"/>
                          </a:schemeClr>
                        </a:solidFill>
                      </a:tcPr>
                    </a:tc>
                    <a:tc>
                      <a:txBody>
                        <a:bodyPr/>
                        <a:lstStyle/>
                        <a:p>
                          <a:pPr algn="ctr"/>
                          <a:r>
                            <a:rPr lang="en-US" dirty="0"/>
                            <a:t>99.85%</a:t>
                          </a:r>
                        </a:p>
                      </a:txBody>
                      <a:tcPr>
                        <a:solidFill>
                          <a:schemeClr val="accent4">
                            <a:lumMod val="20000"/>
                            <a:lumOff val="80000"/>
                          </a:schemeClr>
                        </a:solidFill>
                      </a:tcPr>
                    </a:tc>
                    <a:tc>
                      <a:txBody>
                        <a:bodyPr/>
                        <a:lstStyle/>
                        <a:p>
                          <a:pPr algn="ctr"/>
                          <a:r>
                            <a:rPr lang="en-US" dirty="0"/>
                            <a:t>98.22%</a:t>
                          </a:r>
                        </a:p>
                      </a:txBody>
                      <a:tcPr>
                        <a:solidFill>
                          <a:schemeClr val="accent2">
                            <a:lumMod val="75000"/>
                          </a:schemeClr>
                        </a:solidFill>
                      </a:tcPr>
                    </a:tc>
                    <a:extLst>
                      <a:ext uri="{0D108BD9-81ED-4DB2-BD59-A6C34878D82A}">
                        <a16:rowId xmlns:a16="http://schemas.microsoft.com/office/drawing/2014/main" val="2699348852"/>
                      </a:ext>
                    </a:extLst>
                  </a:tr>
                  <a:tr h="370840">
                    <a:tc>
                      <a:txBody>
                        <a:bodyPr/>
                        <a:lstStyle/>
                        <a:p>
                          <a:endParaRPr lang="en-US"/>
                        </a:p>
                      </a:txBody>
                      <a:tcPr>
                        <a:blipFill>
                          <a:blip r:embed="rId5"/>
                          <a:stretch>
                            <a:fillRect l="-524" t="-480328" r="-600000" b="-324590"/>
                          </a:stretch>
                        </a:blipFill>
                      </a:tcPr>
                    </a:tc>
                    <a:tc>
                      <a:txBody>
                        <a:bodyPr/>
                        <a:lstStyle/>
                        <a:p>
                          <a:pPr algn="ctr"/>
                          <a:r>
                            <a:rPr lang="en-US" dirty="0"/>
                            <a:t>99.16%</a:t>
                          </a:r>
                        </a:p>
                      </a:txBody>
                      <a:tcPr>
                        <a:solidFill>
                          <a:schemeClr val="accent4">
                            <a:lumMod val="75000"/>
                          </a:schemeClr>
                        </a:solidFill>
                      </a:tcPr>
                    </a:tc>
                    <a:tc>
                      <a:txBody>
                        <a:bodyPr/>
                        <a:lstStyle/>
                        <a:p>
                          <a:pPr algn="ctr"/>
                          <a:r>
                            <a:rPr lang="en-US" dirty="0"/>
                            <a:t>99.39%</a:t>
                          </a:r>
                        </a:p>
                      </a:txBody>
                      <a:tcPr>
                        <a:solidFill>
                          <a:schemeClr val="accent4">
                            <a:lumMod val="60000"/>
                            <a:lumOff val="40000"/>
                          </a:schemeClr>
                        </a:solidFill>
                      </a:tcPr>
                    </a:tc>
                    <a:tc>
                      <a:txBody>
                        <a:bodyPr/>
                        <a:lstStyle/>
                        <a:p>
                          <a:pPr algn="ctr"/>
                          <a:r>
                            <a:rPr lang="en-US" dirty="0"/>
                            <a:t>99.69%</a:t>
                          </a:r>
                        </a:p>
                      </a:txBody>
                      <a:tcPr>
                        <a:solidFill>
                          <a:schemeClr val="accent4">
                            <a:lumMod val="40000"/>
                            <a:lumOff val="60000"/>
                          </a:schemeClr>
                        </a:solidFill>
                      </a:tcPr>
                    </a:tc>
                    <a:tc>
                      <a:txBody>
                        <a:bodyPr/>
                        <a:lstStyle/>
                        <a:p>
                          <a:pPr algn="ctr"/>
                          <a:r>
                            <a:rPr lang="en-US" dirty="0"/>
                            <a:t>99.82%</a:t>
                          </a:r>
                        </a:p>
                      </a:txBody>
                      <a:tcPr>
                        <a:solidFill>
                          <a:schemeClr val="accent4">
                            <a:lumMod val="20000"/>
                            <a:lumOff val="80000"/>
                          </a:schemeClr>
                        </a:solidFill>
                      </a:tcPr>
                    </a:tc>
                    <a:tc>
                      <a:txBody>
                        <a:bodyPr/>
                        <a:lstStyle/>
                        <a:p>
                          <a:pPr algn="ctr"/>
                          <a:r>
                            <a:rPr lang="en-US" dirty="0"/>
                            <a:t>98.57%</a:t>
                          </a:r>
                        </a:p>
                      </a:txBody>
                      <a:tcPr>
                        <a:solidFill>
                          <a:schemeClr val="accent2">
                            <a:lumMod val="60000"/>
                            <a:lumOff val="40000"/>
                          </a:schemeClr>
                        </a:solidFill>
                      </a:tcPr>
                    </a:tc>
                    <a:tc>
                      <a:txBody>
                        <a:bodyPr/>
                        <a:lstStyle/>
                        <a:p>
                          <a:pPr algn="ctr"/>
                          <a:r>
                            <a:rPr lang="en-US" dirty="0"/>
                            <a:t>94.97%</a:t>
                          </a:r>
                        </a:p>
                      </a:txBody>
                      <a:tcPr>
                        <a:solidFill>
                          <a:schemeClr val="accent2">
                            <a:lumMod val="50000"/>
                          </a:schemeClr>
                        </a:solidFill>
                      </a:tcPr>
                    </a:tc>
                    <a:extLst>
                      <a:ext uri="{0D108BD9-81ED-4DB2-BD59-A6C34878D82A}">
                        <a16:rowId xmlns:a16="http://schemas.microsoft.com/office/drawing/2014/main" val="3136627105"/>
                      </a:ext>
                    </a:extLst>
                  </a:tr>
                  <a:tr h="370840">
                    <a:tc>
                      <a:txBody>
                        <a:bodyPr/>
                        <a:lstStyle/>
                        <a:p>
                          <a:endParaRPr lang="en-US"/>
                        </a:p>
                      </a:txBody>
                      <a:tcPr>
                        <a:blipFill>
                          <a:blip r:embed="rId5"/>
                          <a:stretch>
                            <a:fillRect l="-524" t="-580328" r="-600000" b="-224590"/>
                          </a:stretch>
                        </a:blipFill>
                      </a:tcPr>
                    </a:tc>
                    <a:tc>
                      <a:txBody>
                        <a:bodyPr/>
                        <a:lstStyle/>
                        <a:p>
                          <a:pPr algn="ctr"/>
                          <a:r>
                            <a:rPr lang="en-US" dirty="0"/>
                            <a:t>99.32%</a:t>
                          </a:r>
                        </a:p>
                      </a:txBody>
                      <a:tcPr>
                        <a:solidFill>
                          <a:schemeClr val="accent4">
                            <a:lumMod val="60000"/>
                            <a:lumOff val="40000"/>
                          </a:schemeClr>
                        </a:solidFill>
                      </a:tcPr>
                    </a:tc>
                    <a:tc>
                      <a:txBody>
                        <a:bodyPr/>
                        <a:lstStyle/>
                        <a:p>
                          <a:pPr algn="ctr"/>
                          <a:r>
                            <a:rPr lang="en-US" dirty="0"/>
                            <a:t>99.57%</a:t>
                          </a:r>
                        </a:p>
                      </a:txBody>
                      <a:tcPr>
                        <a:solidFill>
                          <a:schemeClr val="accent4">
                            <a:lumMod val="40000"/>
                            <a:lumOff val="60000"/>
                          </a:schemeClr>
                        </a:solidFill>
                      </a:tcPr>
                    </a:tc>
                    <a:tc>
                      <a:txBody>
                        <a:bodyPr/>
                        <a:lstStyle/>
                        <a:p>
                          <a:pPr algn="ctr"/>
                          <a:r>
                            <a:rPr lang="en-US" dirty="0"/>
                            <a:t>99.77%</a:t>
                          </a:r>
                        </a:p>
                      </a:txBody>
                      <a:tcPr>
                        <a:solidFill>
                          <a:schemeClr val="accent4">
                            <a:lumMod val="40000"/>
                            <a:lumOff val="60000"/>
                          </a:schemeClr>
                        </a:solidFill>
                      </a:tcPr>
                    </a:tc>
                    <a:tc>
                      <a:txBody>
                        <a:bodyPr/>
                        <a:lstStyle/>
                        <a:p>
                          <a:pPr algn="ctr"/>
                          <a:r>
                            <a:rPr lang="en-US" dirty="0"/>
                            <a:t>98.80%</a:t>
                          </a:r>
                        </a:p>
                      </a:txBody>
                      <a:tcPr>
                        <a:solidFill>
                          <a:schemeClr val="accent2">
                            <a:lumMod val="60000"/>
                            <a:lumOff val="40000"/>
                          </a:schemeClr>
                        </a:solidFill>
                      </a:tcPr>
                    </a:tc>
                    <a:tc>
                      <a:txBody>
                        <a:bodyPr/>
                        <a:lstStyle/>
                        <a:p>
                          <a:pPr algn="ctr"/>
                          <a:r>
                            <a:rPr lang="en-US" dirty="0"/>
                            <a:t>95.93%</a:t>
                          </a:r>
                        </a:p>
                      </a:txBody>
                      <a:tcPr>
                        <a:solidFill>
                          <a:schemeClr val="accent2">
                            <a:lumMod val="50000"/>
                          </a:schemeClr>
                        </a:solidFill>
                      </a:tcPr>
                    </a:tc>
                    <a:tc>
                      <a:txBody>
                        <a:bodyPr/>
                        <a:lstStyle/>
                        <a:p>
                          <a:pPr algn="ctr"/>
                          <a:r>
                            <a:rPr lang="en-US" dirty="0"/>
                            <a:t>90.82%</a:t>
                          </a:r>
                        </a:p>
                      </a:txBody>
                      <a:tcPr>
                        <a:solidFill>
                          <a:srgbClr val="663300"/>
                        </a:solidFill>
                      </a:tcPr>
                    </a:tc>
                    <a:extLst>
                      <a:ext uri="{0D108BD9-81ED-4DB2-BD59-A6C34878D82A}">
                        <a16:rowId xmlns:a16="http://schemas.microsoft.com/office/drawing/2014/main" val="3097621350"/>
                      </a:ext>
                    </a:extLst>
                  </a:tr>
                  <a:tr h="370840">
                    <a:tc>
                      <a:txBody>
                        <a:bodyPr/>
                        <a:lstStyle/>
                        <a:p>
                          <a:endParaRPr lang="en-US"/>
                        </a:p>
                      </a:txBody>
                      <a:tcPr>
                        <a:blipFill>
                          <a:blip r:embed="rId5"/>
                          <a:stretch>
                            <a:fillRect l="-524" t="-680328" r="-600000" b="-124590"/>
                          </a:stretch>
                        </a:blipFill>
                      </a:tcPr>
                    </a:tc>
                    <a:tc>
                      <a:txBody>
                        <a:bodyPr/>
                        <a:lstStyle/>
                        <a:p>
                          <a:pPr algn="ctr"/>
                          <a:r>
                            <a:rPr lang="en-US" dirty="0"/>
                            <a:t>99.46%</a:t>
                          </a:r>
                        </a:p>
                      </a:txBody>
                      <a:tcPr>
                        <a:solidFill>
                          <a:schemeClr val="accent4">
                            <a:lumMod val="60000"/>
                            <a:lumOff val="40000"/>
                          </a:schemeClr>
                        </a:solidFill>
                      </a:tcPr>
                    </a:tc>
                    <a:tc>
                      <a:txBody>
                        <a:bodyPr/>
                        <a:lstStyle/>
                        <a:p>
                          <a:pPr algn="ctr"/>
                          <a:r>
                            <a:rPr lang="en-US" dirty="0"/>
                            <a:t>99.70%</a:t>
                          </a:r>
                        </a:p>
                      </a:txBody>
                      <a:tcPr>
                        <a:solidFill>
                          <a:schemeClr val="accent4">
                            <a:lumMod val="40000"/>
                            <a:lumOff val="60000"/>
                          </a:schemeClr>
                        </a:solidFill>
                      </a:tcPr>
                    </a:tc>
                    <a:tc>
                      <a:txBody>
                        <a:bodyPr/>
                        <a:lstStyle/>
                        <a:p>
                          <a:pPr algn="ctr"/>
                          <a:r>
                            <a:rPr lang="en-US" dirty="0"/>
                            <a:t>98.95%</a:t>
                          </a:r>
                        </a:p>
                      </a:txBody>
                      <a:tcPr>
                        <a:solidFill>
                          <a:schemeClr val="accent4">
                            <a:lumMod val="75000"/>
                          </a:schemeClr>
                        </a:solidFill>
                      </a:tcPr>
                    </a:tc>
                    <a:tc>
                      <a:txBody>
                        <a:bodyPr/>
                        <a:lstStyle/>
                        <a:p>
                          <a:pPr algn="ctr"/>
                          <a:r>
                            <a:rPr lang="en-US" dirty="0"/>
                            <a:t>96.61%</a:t>
                          </a:r>
                        </a:p>
                      </a:txBody>
                      <a:tcPr>
                        <a:solidFill>
                          <a:schemeClr val="accent2">
                            <a:lumMod val="75000"/>
                          </a:schemeClr>
                        </a:solidFill>
                      </a:tcPr>
                    </a:tc>
                    <a:tc>
                      <a:txBody>
                        <a:bodyPr/>
                        <a:lstStyle/>
                        <a:p>
                          <a:pPr algn="ctr"/>
                          <a:r>
                            <a:rPr lang="en-US" dirty="0"/>
                            <a:t>92.43%</a:t>
                          </a:r>
                        </a:p>
                      </a:txBody>
                      <a:tcPr>
                        <a:solidFill>
                          <a:schemeClr val="accent2">
                            <a:lumMod val="50000"/>
                          </a:schemeClr>
                        </a:solidFill>
                      </a:tcPr>
                    </a:tc>
                    <a:tc>
                      <a:txBody>
                        <a:bodyPr/>
                        <a:lstStyle/>
                        <a:p>
                          <a:pPr algn="ctr"/>
                          <a:r>
                            <a:rPr lang="en-US" dirty="0"/>
                            <a:t>86.35%</a:t>
                          </a:r>
                        </a:p>
                      </a:txBody>
                      <a:tcPr>
                        <a:solidFill>
                          <a:srgbClr val="663300"/>
                        </a:solidFill>
                      </a:tcPr>
                    </a:tc>
                    <a:extLst>
                      <a:ext uri="{0D108BD9-81ED-4DB2-BD59-A6C34878D82A}">
                        <a16:rowId xmlns:a16="http://schemas.microsoft.com/office/drawing/2014/main" val="2336051649"/>
                      </a:ext>
                    </a:extLst>
                  </a:tr>
                  <a:tr h="370840">
                    <a:tc>
                      <a:txBody>
                        <a:bodyPr/>
                        <a:lstStyle/>
                        <a:p>
                          <a:endParaRPr lang="en-US"/>
                        </a:p>
                      </a:txBody>
                      <a:tcPr>
                        <a:blipFill>
                          <a:blip r:embed="rId5"/>
                          <a:stretch>
                            <a:fillRect l="-524" t="-780328" r="-600000" b="-24590"/>
                          </a:stretch>
                        </a:blipFill>
                      </a:tcPr>
                    </a:tc>
                    <a:tc>
                      <a:txBody>
                        <a:bodyPr/>
                        <a:lstStyle/>
                        <a:p>
                          <a:pPr algn="ctr"/>
                          <a:r>
                            <a:rPr lang="en-US" dirty="0"/>
                            <a:t>99.61%</a:t>
                          </a:r>
                        </a:p>
                      </a:txBody>
                      <a:tcPr>
                        <a:solidFill>
                          <a:schemeClr val="accent4">
                            <a:lumMod val="40000"/>
                            <a:lumOff val="60000"/>
                          </a:schemeClr>
                        </a:solidFill>
                      </a:tcPr>
                    </a:tc>
                    <a:tc>
                      <a:txBody>
                        <a:bodyPr/>
                        <a:lstStyle/>
                        <a:p>
                          <a:pPr algn="ctr"/>
                          <a:r>
                            <a:rPr lang="en-US" dirty="0"/>
                            <a:t>99.04%</a:t>
                          </a:r>
                        </a:p>
                      </a:txBody>
                      <a:tcPr>
                        <a:solidFill>
                          <a:schemeClr val="accent4">
                            <a:lumMod val="75000"/>
                          </a:schemeClr>
                        </a:solidFill>
                      </a:tcPr>
                    </a:tc>
                    <a:tc>
                      <a:txBody>
                        <a:bodyPr/>
                        <a:lstStyle/>
                        <a:p>
                          <a:pPr algn="ctr"/>
                          <a:r>
                            <a:rPr lang="en-US" dirty="0"/>
                            <a:t>99.04%</a:t>
                          </a:r>
                        </a:p>
                      </a:txBody>
                      <a:tcPr>
                        <a:solidFill>
                          <a:schemeClr val="accent2">
                            <a:lumMod val="75000"/>
                          </a:schemeClr>
                        </a:solidFill>
                      </a:tcPr>
                    </a:tc>
                    <a:tc>
                      <a:txBody>
                        <a:bodyPr/>
                        <a:lstStyle/>
                        <a:p>
                          <a:pPr algn="ctr"/>
                          <a:r>
                            <a:rPr lang="en-US" dirty="0"/>
                            <a:t>93.63%</a:t>
                          </a:r>
                        </a:p>
                      </a:txBody>
                      <a:tcPr>
                        <a:solidFill>
                          <a:schemeClr val="accent2">
                            <a:lumMod val="50000"/>
                          </a:schemeClr>
                        </a:solidFill>
                      </a:tcPr>
                    </a:tc>
                    <a:tc>
                      <a:txBody>
                        <a:bodyPr/>
                        <a:lstStyle/>
                        <a:p>
                          <a:pPr algn="ctr"/>
                          <a:r>
                            <a:rPr lang="en-US" dirty="0"/>
                            <a:t>88.57%</a:t>
                          </a:r>
                        </a:p>
                      </a:txBody>
                      <a:tcPr>
                        <a:solidFill>
                          <a:srgbClr val="663300"/>
                        </a:solidFill>
                      </a:tcPr>
                    </a:tc>
                    <a:tc>
                      <a:txBody>
                        <a:bodyPr/>
                        <a:lstStyle/>
                        <a:p>
                          <a:pPr algn="ctr"/>
                          <a:r>
                            <a:rPr lang="en-US" dirty="0"/>
                            <a:t>81.89%</a:t>
                          </a:r>
                        </a:p>
                      </a:txBody>
                      <a:tcPr>
                        <a:solidFill>
                          <a:srgbClr val="663300"/>
                        </a:solidFill>
                      </a:tcPr>
                    </a:tc>
                    <a:extLst>
                      <a:ext uri="{0D108BD9-81ED-4DB2-BD59-A6C34878D82A}">
                        <a16:rowId xmlns:a16="http://schemas.microsoft.com/office/drawing/2014/main" val="2922951765"/>
                      </a:ext>
                    </a:extLst>
                  </a:tr>
                </a:tbl>
              </a:graphicData>
            </a:graphic>
          </p:graphicFrame>
        </mc:Fallback>
      </mc:AlternateContent>
      <p:graphicFrame>
        <p:nvGraphicFramePr>
          <p:cNvPr id="12" name="Table 5">
            <a:extLst>
              <a:ext uri="{FF2B5EF4-FFF2-40B4-BE49-F238E27FC236}">
                <a16:creationId xmlns:a16="http://schemas.microsoft.com/office/drawing/2014/main" id="{8F050B29-5295-4F97-BC0D-009F6420C787}"/>
              </a:ext>
            </a:extLst>
          </p:cNvPr>
          <p:cNvGraphicFramePr>
            <a:graphicFrameLocks noGrp="1"/>
          </p:cNvGraphicFramePr>
          <p:nvPr/>
        </p:nvGraphicFramePr>
        <p:xfrm>
          <a:off x="9711310" y="2084927"/>
          <a:ext cx="1306254" cy="2682240"/>
        </p:xfrm>
        <a:graphic>
          <a:graphicData uri="http://schemas.openxmlformats.org/drawingml/2006/table">
            <a:tbl>
              <a:tblPr firstRow="1" bandRow="1">
                <a:tableStyleId>{5940675A-B579-460E-94D1-54222C63F5DA}</a:tableStyleId>
              </a:tblPr>
              <a:tblGrid>
                <a:gridCol w="285630">
                  <a:extLst>
                    <a:ext uri="{9D8B030D-6E8A-4147-A177-3AD203B41FA5}">
                      <a16:colId xmlns:a16="http://schemas.microsoft.com/office/drawing/2014/main" val="3188554383"/>
                    </a:ext>
                  </a:extLst>
                </a:gridCol>
                <a:gridCol w="1020624">
                  <a:extLst>
                    <a:ext uri="{9D8B030D-6E8A-4147-A177-3AD203B41FA5}">
                      <a16:colId xmlns:a16="http://schemas.microsoft.com/office/drawing/2014/main" val="2596984213"/>
                    </a:ext>
                  </a:extLst>
                </a:gridCol>
              </a:tblGrid>
              <a:tr h="272091">
                <a:tc>
                  <a:txBody>
                    <a:bodyPr/>
                    <a:lstStyle/>
                    <a:p>
                      <a:endParaRPr lang="en-US" sz="1600" dirty="0"/>
                    </a:p>
                  </a:txBody>
                  <a:tcPr>
                    <a:solidFill>
                      <a:schemeClr val="accent4">
                        <a:lumMod val="20000"/>
                        <a:lumOff val="80000"/>
                      </a:schemeClr>
                    </a:solidFill>
                  </a:tcPr>
                </a:tc>
                <a:tc>
                  <a:txBody>
                    <a:bodyPr/>
                    <a:lstStyle/>
                    <a:p>
                      <a:r>
                        <a:rPr lang="en-US" sz="1200" dirty="0"/>
                        <a:t>2.170-2.175</a:t>
                      </a:r>
                    </a:p>
                  </a:txBody>
                  <a:tcPr/>
                </a:tc>
                <a:extLst>
                  <a:ext uri="{0D108BD9-81ED-4DB2-BD59-A6C34878D82A}">
                    <a16:rowId xmlns:a16="http://schemas.microsoft.com/office/drawing/2014/main" val="3490723129"/>
                  </a:ext>
                </a:extLst>
              </a:tr>
              <a:tr h="333764">
                <a:tc>
                  <a:txBody>
                    <a:bodyPr/>
                    <a:lstStyle/>
                    <a:p>
                      <a:endParaRPr lang="en-US" sz="1600" dirty="0"/>
                    </a:p>
                  </a:txBody>
                  <a:tcPr>
                    <a:solidFill>
                      <a:schemeClr val="accent4">
                        <a:lumMod val="40000"/>
                        <a:lumOff val="60000"/>
                      </a:schemeClr>
                    </a:solidFill>
                  </a:tcPr>
                </a:tc>
                <a:tc>
                  <a:txBody>
                    <a:bodyPr/>
                    <a:lstStyle/>
                    <a:p>
                      <a:r>
                        <a:rPr lang="en-US" sz="1200" dirty="0"/>
                        <a:t>2.165-2.170</a:t>
                      </a:r>
                    </a:p>
                  </a:txBody>
                  <a:tcPr/>
                </a:tc>
                <a:extLst>
                  <a:ext uri="{0D108BD9-81ED-4DB2-BD59-A6C34878D82A}">
                    <a16:rowId xmlns:a16="http://schemas.microsoft.com/office/drawing/2014/main" val="1979916410"/>
                  </a:ext>
                </a:extLst>
              </a:tr>
              <a:tr h="333764">
                <a:tc>
                  <a:txBody>
                    <a:bodyPr/>
                    <a:lstStyle/>
                    <a:p>
                      <a:endParaRPr lang="en-US" sz="1600" dirty="0"/>
                    </a:p>
                  </a:txBody>
                  <a:tcPr>
                    <a:solidFill>
                      <a:schemeClr val="accent4">
                        <a:lumMod val="60000"/>
                        <a:lumOff val="40000"/>
                      </a:schemeClr>
                    </a:solidFill>
                  </a:tcPr>
                </a:tc>
                <a:tc>
                  <a:txBody>
                    <a:bodyPr/>
                    <a:lstStyle/>
                    <a:p>
                      <a:r>
                        <a:rPr lang="en-US" sz="1200" dirty="0"/>
                        <a:t>2.160-2.165</a:t>
                      </a:r>
                    </a:p>
                  </a:txBody>
                  <a:tcPr/>
                </a:tc>
                <a:extLst>
                  <a:ext uri="{0D108BD9-81ED-4DB2-BD59-A6C34878D82A}">
                    <a16:rowId xmlns:a16="http://schemas.microsoft.com/office/drawing/2014/main" val="494550996"/>
                  </a:ext>
                </a:extLst>
              </a:tr>
              <a:tr h="333764">
                <a:tc>
                  <a:txBody>
                    <a:bodyPr/>
                    <a:lstStyle/>
                    <a:p>
                      <a:endParaRPr lang="en-US" sz="1600" dirty="0"/>
                    </a:p>
                  </a:txBody>
                  <a:tcPr>
                    <a:solidFill>
                      <a:schemeClr val="accent4">
                        <a:lumMod val="75000"/>
                      </a:schemeClr>
                    </a:solidFill>
                  </a:tcPr>
                </a:tc>
                <a:tc>
                  <a:txBody>
                    <a:bodyPr/>
                    <a:lstStyle/>
                    <a:p>
                      <a:r>
                        <a:rPr lang="en-US" sz="1200" dirty="0"/>
                        <a:t>2.150-2.160</a:t>
                      </a:r>
                    </a:p>
                  </a:txBody>
                  <a:tcPr/>
                </a:tc>
                <a:extLst>
                  <a:ext uri="{0D108BD9-81ED-4DB2-BD59-A6C34878D82A}">
                    <a16:rowId xmlns:a16="http://schemas.microsoft.com/office/drawing/2014/main" val="70170461"/>
                  </a:ext>
                </a:extLst>
              </a:tr>
              <a:tr h="333764">
                <a:tc>
                  <a:txBody>
                    <a:bodyPr/>
                    <a:lstStyle/>
                    <a:p>
                      <a:endParaRPr lang="en-US" sz="1600" dirty="0"/>
                    </a:p>
                  </a:txBody>
                  <a:tcPr>
                    <a:solidFill>
                      <a:schemeClr val="accent2">
                        <a:lumMod val="60000"/>
                        <a:lumOff val="40000"/>
                      </a:schemeClr>
                    </a:solidFill>
                  </a:tcPr>
                </a:tc>
                <a:tc>
                  <a:txBody>
                    <a:bodyPr/>
                    <a:lstStyle/>
                    <a:p>
                      <a:r>
                        <a:rPr lang="en-US" sz="1200" dirty="0"/>
                        <a:t>2.140-2.150</a:t>
                      </a:r>
                    </a:p>
                  </a:txBody>
                  <a:tcPr/>
                </a:tc>
                <a:extLst>
                  <a:ext uri="{0D108BD9-81ED-4DB2-BD59-A6C34878D82A}">
                    <a16:rowId xmlns:a16="http://schemas.microsoft.com/office/drawing/2014/main" val="1271320753"/>
                  </a:ext>
                </a:extLst>
              </a:tr>
              <a:tr h="333764">
                <a:tc>
                  <a:txBody>
                    <a:bodyPr/>
                    <a:lstStyle/>
                    <a:p>
                      <a:endParaRPr lang="en-US" sz="1600" dirty="0"/>
                    </a:p>
                  </a:txBody>
                  <a:tcPr>
                    <a:solidFill>
                      <a:schemeClr val="accent2">
                        <a:lumMod val="75000"/>
                      </a:schemeClr>
                    </a:solidFill>
                  </a:tcPr>
                </a:tc>
                <a:tc>
                  <a:txBody>
                    <a:bodyPr/>
                    <a:lstStyle/>
                    <a:p>
                      <a:r>
                        <a:rPr lang="en-US" sz="1200" dirty="0"/>
                        <a:t>2.100-2.140</a:t>
                      </a:r>
                    </a:p>
                  </a:txBody>
                  <a:tcPr/>
                </a:tc>
                <a:extLst>
                  <a:ext uri="{0D108BD9-81ED-4DB2-BD59-A6C34878D82A}">
                    <a16:rowId xmlns:a16="http://schemas.microsoft.com/office/drawing/2014/main" val="1856344801"/>
                  </a:ext>
                </a:extLst>
              </a:tr>
              <a:tr h="333764">
                <a:tc>
                  <a:txBody>
                    <a:bodyPr/>
                    <a:lstStyle/>
                    <a:p>
                      <a:endParaRPr lang="en-US" sz="1600" dirty="0"/>
                    </a:p>
                  </a:txBody>
                  <a:tcPr>
                    <a:solidFill>
                      <a:schemeClr val="accent2">
                        <a:lumMod val="50000"/>
                      </a:schemeClr>
                    </a:solidFill>
                  </a:tcPr>
                </a:tc>
                <a:tc>
                  <a:txBody>
                    <a:bodyPr/>
                    <a:lstStyle/>
                    <a:p>
                      <a:r>
                        <a:rPr lang="en-US" sz="1200" dirty="0"/>
                        <a:t>2.000-2.100</a:t>
                      </a:r>
                    </a:p>
                  </a:txBody>
                  <a:tcPr/>
                </a:tc>
                <a:extLst>
                  <a:ext uri="{0D108BD9-81ED-4DB2-BD59-A6C34878D82A}">
                    <a16:rowId xmlns:a16="http://schemas.microsoft.com/office/drawing/2014/main" val="2572952442"/>
                  </a:ext>
                </a:extLst>
              </a:tr>
              <a:tr h="333764">
                <a:tc>
                  <a:txBody>
                    <a:bodyPr/>
                    <a:lstStyle/>
                    <a:p>
                      <a:endParaRPr lang="en-US" sz="1600" dirty="0"/>
                    </a:p>
                  </a:txBody>
                  <a:tcPr>
                    <a:solidFill>
                      <a:srgbClr val="663300"/>
                    </a:solidFill>
                  </a:tcPr>
                </a:tc>
                <a:tc>
                  <a:txBody>
                    <a:bodyPr/>
                    <a:lstStyle/>
                    <a:p>
                      <a:r>
                        <a:rPr lang="en-US" sz="1200" dirty="0"/>
                        <a:t>&lt;2.000</a:t>
                      </a:r>
                    </a:p>
                  </a:txBody>
                  <a:tcPr/>
                </a:tc>
                <a:extLst>
                  <a:ext uri="{0D108BD9-81ED-4DB2-BD59-A6C34878D82A}">
                    <a16:rowId xmlns:a16="http://schemas.microsoft.com/office/drawing/2014/main" val="3087170342"/>
                  </a:ext>
                </a:extLst>
              </a:tr>
            </a:tbl>
          </a:graphicData>
        </a:graphic>
      </p:graphicFrame>
      <p:sp>
        <p:nvSpPr>
          <p:cNvPr id="13" name="TextBox 12">
            <a:extLst>
              <a:ext uri="{FF2B5EF4-FFF2-40B4-BE49-F238E27FC236}">
                <a16:creationId xmlns:a16="http://schemas.microsoft.com/office/drawing/2014/main" id="{8E2A21DD-2F8A-470F-A36E-4AC08D06C992}"/>
              </a:ext>
            </a:extLst>
          </p:cNvPr>
          <p:cNvSpPr txBox="1"/>
          <p:nvPr/>
        </p:nvSpPr>
        <p:spPr>
          <a:xfrm>
            <a:off x="9935729" y="1845787"/>
            <a:ext cx="1081835" cy="276999"/>
          </a:xfrm>
          <a:prstGeom prst="rect">
            <a:avLst/>
          </a:prstGeom>
          <a:noFill/>
        </p:spPr>
        <p:txBody>
          <a:bodyPr wrap="none" rtlCol="0">
            <a:spAutoFit/>
          </a:bodyPr>
          <a:lstStyle/>
          <a:p>
            <a:r>
              <a:rPr lang="en-US" sz="1200" dirty="0"/>
              <a:t>Energy in kWh</a:t>
            </a:r>
          </a:p>
        </p:txBody>
      </p:sp>
    </p:spTree>
    <p:extLst>
      <p:ext uri="{BB962C8B-B14F-4D97-AF65-F5344CB8AC3E}">
        <p14:creationId xmlns:p14="http://schemas.microsoft.com/office/powerpoint/2010/main" val="147834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86F-A4B0-4A4C-BFC5-0ED20929BAE1}"/>
              </a:ext>
            </a:extLst>
          </p:cNvPr>
          <p:cNvSpPr>
            <a:spLocks noGrp="1"/>
          </p:cNvSpPr>
          <p:nvPr>
            <p:ph type="title"/>
          </p:nvPr>
        </p:nvSpPr>
        <p:spPr>
          <a:xfrm>
            <a:off x="838200" y="0"/>
            <a:ext cx="10515600" cy="1325563"/>
          </a:xfrm>
        </p:spPr>
        <p:txBody>
          <a:bodyPr/>
          <a:lstStyle/>
          <a:p>
            <a:r>
              <a:rPr lang="en-US" dirty="0"/>
              <a:t>Efficiency for different stack configurations</a:t>
            </a:r>
          </a:p>
        </p:txBody>
      </p:sp>
      <p:sp>
        <p:nvSpPr>
          <p:cNvPr id="5" name="Rectangle 4">
            <a:extLst>
              <a:ext uri="{FF2B5EF4-FFF2-40B4-BE49-F238E27FC236}">
                <a16:creationId xmlns:a16="http://schemas.microsoft.com/office/drawing/2014/main" id="{AB54DDE6-DE35-4887-8D44-378F33BB59C7}"/>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3875D-EF8F-4DF7-B3D8-DC8D85829F8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novation Showcase | Print at ASU">
            <a:extLst>
              <a:ext uri="{FF2B5EF4-FFF2-40B4-BE49-F238E27FC236}">
                <a16:creationId xmlns:a16="http://schemas.microsoft.com/office/drawing/2014/main" id="{469820AC-86A1-4F4E-81CA-A39736378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50F904-F38E-4E40-A735-2765FF8FD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0C548A0-F167-4BC5-BB51-E38C78B89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A920473-4E84-48DF-BAD3-EDA771F047F8}"/>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Content Placeholder 12">
            <a:extLst>
              <a:ext uri="{FF2B5EF4-FFF2-40B4-BE49-F238E27FC236}">
                <a16:creationId xmlns:a16="http://schemas.microsoft.com/office/drawing/2014/main" id="{404C75B2-8D15-4E15-BB0C-11345DAAC7E5}"/>
              </a:ext>
            </a:extLst>
          </p:cNvPr>
          <p:cNvPicPr>
            <a:picLocks noGrp="1" noChangeAspect="1"/>
          </p:cNvPicPr>
          <p:nvPr>
            <p:ph sz="half" idx="2"/>
          </p:nvPr>
        </p:nvPicPr>
        <p:blipFill>
          <a:blip r:embed="rId5"/>
          <a:stretch>
            <a:fillRect/>
          </a:stretch>
        </p:blipFill>
        <p:spPr>
          <a:xfrm>
            <a:off x="6172200" y="1485900"/>
            <a:ext cx="5181600" cy="3886200"/>
          </a:xfrm>
          <a:prstGeom prst="rect">
            <a:avLst/>
          </a:prstGeom>
        </p:spPr>
      </p:pic>
      <p:pic>
        <p:nvPicPr>
          <p:cNvPr id="17" name="Content Placeholder 16">
            <a:extLst>
              <a:ext uri="{FF2B5EF4-FFF2-40B4-BE49-F238E27FC236}">
                <a16:creationId xmlns:a16="http://schemas.microsoft.com/office/drawing/2014/main" id="{820B6F71-409F-4C81-92E8-9712D48C1377}"/>
              </a:ext>
            </a:extLst>
          </p:cNvPr>
          <p:cNvPicPr>
            <a:picLocks noGrp="1" noChangeAspect="1"/>
          </p:cNvPicPr>
          <p:nvPr>
            <p:ph sz="half" idx="1"/>
          </p:nvPr>
        </p:nvPicPr>
        <p:blipFill>
          <a:blip r:embed="rId6"/>
          <a:stretch>
            <a:fillRect/>
          </a:stretch>
        </p:blipFill>
        <p:spPr>
          <a:xfrm>
            <a:off x="838200" y="1485900"/>
            <a:ext cx="5181600" cy="3886200"/>
          </a:xfrm>
        </p:spPr>
      </p:pic>
    </p:spTree>
    <p:extLst>
      <p:ext uri="{BB962C8B-B14F-4D97-AF65-F5344CB8AC3E}">
        <p14:creationId xmlns:p14="http://schemas.microsoft.com/office/powerpoint/2010/main" val="240385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152E-9E84-4689-B70F-4981AEAEEB1E}"/>
              </a:ext>
            </a:extLst>
          </p:cNvPr>
          <p:cNvSpPr>
            <a:spLocks noGrp="1"/>
          </p:cNvSpPr>
          <p:nvPr>
            <p:ph type="title"/>
          </p:nvPr>
        </p:nvSpPr>
        <p:spPr>
          <a:xfrm>
            <a:off x="838200" y="0"/>
            <a:ext cx="10515600" cy="1325563"/>
          </a:xfrm>
        </p:spPr>
        <p:txBody>
          <a:bodyPr/>
          <a:lstStyle/>
          <a:p>
            <a:r>
              <a:rPr lang="en-US" dirty="0"/>
              <a:t>Insights and significance</a:t>
            </a:r>
          </a:p>
        </p:txBody>
      </p:sp>
      <p:sp>
        <p:nvSpPr>
          <p:cNvPr id="3" name="Content Placeholder 2">
            <a:extLst>
              <a:ext uri="{FF2B5EF4-FFF2-40B4-BE49-F238E27FC236}">
                <a16:creationId xmlns:a16="http://schemas.microsoft.com/office/drawing/2014/main" id="{653DC12F-5696-4317-A5E4-DC2DAEED96D8}"/>
              </a:ext>
            </a:extLst>
          </p:cNvPr>
          <p:cNvSpPr>
            <a:spLocks noGrp="1"/>
          </p:cNvSpPr>
          <p:nvPr>
            <p:ph idx="1"/>
          </p:nvPr>
        </p:nvSpPr>
        <p:spPr>
          <a:xfrm>
            <a:off x="838200" y="1380344"/>
            <a:ext cx="10515600" cy="4351338"/>
          </a:xfrm>
        </p:spPr>
        <p:txBody>
          <a:bodyPr/>
          <a:lstStyle/>
          <a:p>
            <a:r>
              <a:rPr lang="en-US" dirty="0"/>
              <a:t>Results show a diagonal of optimal values with a peak toward the top right corner with a large turn-on voltage and small resistance</a:t>
            </a:r>
          </a:p>
          <a:p>
            <a:endParaRPr lang="en-US" dirty="0"/>
          </a:p>
          <a:p>
            <a:r>
              <a:rPr lang="en-US" dirty="0"/>
              <a:t>Region with more consistent output is more favorable with a real system with variable conditions. </a:t>
            </a:r>
          </a:p>
          <a:p>
            <a:endParaRPr lang="en-US" dirty="0"/>
          </a:p>
          <a:p>
            <a:r>
              <a:rPr lang="en-US" dirty="0"/>
              <a:t>R</a:t>
            </a:r>
            <a:r>
              <a:rPr lang="en-US" sz="2800" dirty="0"/>
              <a:t>esults show that the control system can be successfully generalized from resistive loads to electrolytic loads</a:t>
            </a:r>
          </a:p>
          <a:p>
            <a:endParaRPr lang="en-US" dirty="0"/>
          </a:p>
        </p:txBody>
      </p:sp>
      <p:sp>
        <p:nvSpPr>
          <p:cNvPr id="4" name="Rectangle 3">
            <a:extLst>
              <a:ext uri="{FF2B5EF4-FFF2-40B4-BE49-F238E27FC236}">
                <a16:creationId xmlns:a16="http://schemas.microsoft.com/office/drawing/2014/main" id="{6C37B380-7DA4-42EE-909C-9BF3FFAAE92A}"/>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10FFA3-15CA-46E8-9B3E-405F6256E1D9}"/>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nnovation Showcase | Print at ASU">
            <a:extLst>
              <a:ext uri="{FF2B5EF4-FFF2-40B4-BE49-F238E27FC236}">
                <a16:creationId xmlns:a16="http://schemas.microsoft.com/office/drawing/2014/main" id="{BC7C6F1A-A4B9-4D0E-B308-08B7A6D91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A43A6C0-ECF0-4EC9-9C4C-1A1D6DB0D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E6BADA2-777A-4882-A1FB-A4768F17E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AEEF00A-0582-4FAE-A17D-A0410A327A22}"/>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119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86F-A4B0-4A4C-BFC5-0ED20929BAE1}"/>
              </a:ext>
            </a:extLst>
          </p:cNvPr>
          <p:cNvSpPr>
            <a:spLocks noGrp="1"/>
          </p:cNvSpPr>
          <p:nvPr>
            <p:ph type="title"/>
          </p:nvPr>
        </p:nvSpPr>
        <p:spPr>
          <a:xfrm>
            <a:off x="838200" y="0"/>
            <a:ext cx="10515600" cy="1325563"/>
          </a:xfrm>
        </p:spPr>
        <p:txBody>
          <a:bodyPr/>
          <a:lstStyle/>
          <a:p>
            <a:r>
              <a:rPr lang="en-US" dirty="0"/>
              <a:t>Steps Moving Forward</a:t>
            </a:r>
          </a:p>
        </p:txBody>
      </p:sp>
      <p:sp>
        <p:nvSpPr>
          <p:cNvPr id="3" name="Content Placeholder 2">
            <a:extLst>
              <a:ext uri="{FF2B5EF4-FFF2-40B4-BE49-F238E27FC236}">
                <a16:creationId xmlns:a16="http://schemas.microsoft.com/office/drawing/2014/main" id="{47762691-CA76-4F72-BB84-B9BE3D14F0F5}"/>
              </a:ext>
            </a:extLst>
          </p:cNvPr>
          <p:cNvSpPr>
            <a:spLocks noGrp="1"/>
          </p:cNvSpPr>
          <p:nvPr>
            <p:ph sz="half" idx="1"/>
          </p:nvPr>
        </p:nvSpPr>
        <p:spPr>
          <a:xfrm>
            <a:off x="846151" y="1380346"/>
            <a:ext cx="5181600" cy="4351338"/>
          </a:xfrm>
        </p:spPr>
        <p:txBody>
          <a:bodyPr>
            <a:normAutofit/>
          </a:bodyPr>
          <a:lstStyle/>
          <a:p>
            <a:r>
              <a:rPr lang="en-US" dirty="0"/>
              <a:t>Use the diode stacks to physically test the LMPV design </a:t>
            </a:r>
          </a:p>
          <a:p>
            <a:r>
              <a:rPr lang="en-US" dirty="0"/>
              <a:t>Derive and model hydrogen output of the system</a:t>
            </a:r>
          </a:p>
          <a:p>
            <a:r>
              <a:rPr lang="en-US" dirty="0"/>
              <a:t>Expand the model to larger systems for demonstration and possible testing</a:t>
            </a:r>
          </a:p>
          <a:p>
            <a:endParaRPr lang="en-US" dirty="0"/>
          </a:p>
        </p:txBody>
      </p:sp>
      <p:sp>
        <p:nvSpPr>
          <p:cNvPr id="5" name="Rectangle 4">
            <a:extLst>
              <a:ext uri="{FF2B5EF4-FFF2-40B4-BE49-F238E27FC236}">
                <a16:creationId xmlns:a16="http://schemas.microsoft.com/office/drawing/2014/main" id="{AB54DDE6-DE35-4887-8D44-378F33BB59C7}"/>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3875D-EF8F-4DF7-B3D8-DC8D85829F8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novation Showcase | Print at ASU">
            <a:extLst>
              <a:ext uri="{FF2B5EF4-FFF2-40B4-BE49-F238E27FC236}">
                <a16:creationId xmlns:a16="http://schemas.microsoft.com/office/drawing/2014/main" id="{469820AC-86A1-4F4E-81CA-A39736378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50F904-F38E-4E40-A735-2765FF8FD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0C548A0-F167-4BC5-BB51-E38C78B89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A920473-4E84-48DF-BAD3-EDA771F047F8}"/>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682CAF11-D36F-41A4-B77C-62F9DE48F3E2}"/>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t="16165" b="5622"/>
          <a:stretch/>
        </p:blipFill>
        <p:spPr bwMode="auto">
          <a:xfrm>
            <a:off x="7129081" y="1727332"/>
            <a:ext cx="3264664" cy="34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12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86F-A4B0-4A4C-BFC5-0ED20929BAE1}"/>
              </a:ext>
            </a:extLst>
          </p:cNvPr>
          <p:cNvSpPr>
            <a:spLocks noGrp="1"/>
          </p:cNvSpPr>
          <p:nvPr>
            <p:ph type="title"/>
          </p:nvPr>
        </p:nvSpPr>
        <p:spPr>
          <a:xfrm>
            <a:off x="838200" y="0"/>
            <a:ext cx="10515600" cy="1325563"/>
          </a:xfrm>
        </p:spPr>
        <p:txBody>
          <a:bodyPr/>
          <a:lstStyle/>
          <a:p>
            <a:r>
              <a:rPr lang="en-US" dirty="0"/>
              <a:t>Acknowledgements</a:t>
            </a:r>
          </a:p>
        </p:txBody>
      </p:sp>
      <p:sp>
        <p:nvSpPr>
          <p:cNvPr id="3" name="Content Placeholder 2">
            <a:extLst>
              <a:ext uri="{FF2B5EF4-FFF2-40B4-BE49-F238E27FC236}">
                <a16:creationId xmlns:a16="http://schemas.microsoft.com/office/drawing/2014/main" id="{47762691-CA76-4F72-BB84-B9BE3D14F0F5}"/>
              </a:ext>
            </a:extLst>
          </p:cNvPr>
          <p:cNvSpPr>
            <a:spLocks noGrp="1"/>
          </p:cNvSpPr>
          <p:nvPr>
            <p:ph sz="half" idx="1"/>
          </p:nvPr>
        </p:nvSpPr>
        <p:spPr>
          <a:xfrm>
            <a:off x="846150" y="1380346"/>
            <a:ext cx="10507649" cy="4351338"/>
          </a:xfrm>
        </p:spPr>
        <p:txBody>
          <a:bodyPr>
            <a:normAutofit/>
          </a:bodyPr>
          <a:lstStyle/>
          <a:p>
            <a:r>
              <a:rPr lang="en-US" dirty="0"/>
              <a:t>NEL Hydrogen</a:t>
            </a:r>
          </a:p>
          <a:p>
            <a:r>
              <a:rPr lang="en-US" dirty="0"/>
              <a:t>Joseph</a:t>
            </a:r>
            <a:r>
              <a:rPr lang="en-US" sz="2800" dirty="0"/>
              <a:t> </a:t>
            </a:r>
            <a:r>
              <a:rPr lang="en-US" sz="2800" dirty="0" err="1"/>
              <a:t>Azzolini</a:t>
            </a:r>
            <a:r>
              <a:rPr lang="en-US" sz="2800" dirty="0"/>
              <a:t> </a:t>
            </a:r>
          </a:p>
          <a:p>
            <a:r>
              <a:rPr lang="en-US" sz="2800" dirty="0"/>
              <a:t>William </a:t>
            </a:r>
            <a:r>
              <a:rPr lang="en-US" sz="2800" dirty="0" err="1"/>
              <a:t>Parquette</a:t>
            </a:r>
            <a:endParaRPr lang="en-US" dirty="0"/>
          </a:p>
          <a:p>
            <a:r>
              <a:rPr lang="en-US" sz="2800" dirty="0"/>
              <a:t>Kelvin Tan</a:t>
            </a:r>
          </a:p>
          <a:p>
            <a:r>
              <a:rPr lang="en-US" sz="2800" dirty="0"/>
              <a:t>Arizona/NASA Space Grant Consortium </a:t>
            </a:r>
          </a:p>
          <a:p>
            <a:endParaRPr lang="en-US" dirty="0"/>
          </a:p>
          <a:p>
            <a:endParaRPr lang="en-US" dirty="0"/>
          </a:p>
          <a:p>
            <a:pPr marL="0" indent="0">
              <a:buNone/>
            </a:pPr>
            <a:r>
              <a:rPr lang="en-US" sz="1400" i="1" dirty="0">
                <a:solidFill>
                  <a:srgbClr val="333333"/>
                </a:solidFill>
                <a:effectLst/>
                <a:latin typeface="+mj-lt"/>
              </a:rPr>
              <a:t>The material contained in this document is based upon work supported by a National Aeronautics and Space Administration (NASA) grant or cooperative agreement. Any opinions, findings, conclusions or recommendations expressed in this material are those of the author and do not necessarily reflect the views of NASA. This work was supported through a NASA grant awarded to the Arizona/NASA Space Grant Consortium.</a:t>
            </a:r>
            <a:endParaRPr lang="en-US" sz="1400" i="1" dirty="0">
              <a:latin typeface="+mj-lt"/>
            </a:endParaRPr>
          </a:p>
          <a:p>
            <a:pPr marL="0" indent="0">
              <a:buNone/>
            </a:pPr>
            <a:endParaRPr lang="en-US" dirty="0"/>
          </a:p>
        </p:txBody>
      </p:sp>
      <p:sp>
        <p:nvSpPr>
          <p:cNvPr id="5" name="Rectangle 4">
            <a:extLst>
              <a:ext uri="{FF2B5EF4-FFF2-40B4-BE49-F238E27FC236}">
                <a16:creationId xmlns:a16="http://schemas.microsoft.com/office/drawing/2014/main" id="{AB54DDE6-DE35-4887-8D44-378F33BB59C7}"/>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3875D-EF8F-4DF7-B3D8-DC8D85829F8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novation Showcase | Print at ASU">
            <a:extLst>
              <a:ext uri="{FF2B5EF4-FFF2-40B4-BE49-F238E27FC236}">
                <a16:creationId xmlns:a16="http://schemas.microsoft.com/office/drawing/2014/main" id="{469820AC-86A1-4F4E-81CA-A39736378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50F904-F38E-4E40-A735-2765FF8FD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0C548A0-F167-4BC5-BB51-E38C78B89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A920473-4E84-48DF-BAD3-EDA771F047F8}"/>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649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CD6D-CB35-4096-BA62-97E1DF645E27}"/>
              </a:ext>
            </a:extLst>
          </p:cNvPr>
          <p:cNvSpPr>
            <a:spLocks noGrp="1"/>
          </p:cNvSpPr>
          <p:nvPr>
            <p:ph type="title"/>
          </p:nvPr>
        </p:nvSpPr>
        <p:spPr>
          <a:xfrm>
            <a:off x="838200" y="1361606"/>
            <a:ext cx="10515600" cy="2852737"/>
          </a:xfrm>
        </p:spPr>
        <p:txBody>
          <a:bodyPr/>
          <a:lstStyle/>
          <a:p>
            <a:r>
              <a:rPr lang="en-US" dirty="0"/>
              <a:t>Questions?</a:t>
            </a:r>
          </a:p>
        </p:txBody>
      </p:sp>
      <p:sp>
        <p:nvSpPr>
          <p:cNvPr id="4" name="Rectangle 3">
            <a:extLst>
              <a:ext uri="{FF2B5EF4-FFF2-40B4-BE49-F238E27FC236}">
                <a16:creationId xmlns:a16="http://schemas.microsoft.com/office/drawing/2014/main" id="{94CB67FB-EFA4-4B41-8F19-3EE403BBF56C}"/>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C2AD36-6A49-4D44-889C-DD6A75C3B2C5}"/>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nnovation Showcase | Print at ASU">
            <a:extLst>
              <a:ext uri="{FF2B5EF4-FFF2-40B4-BE49-F238E27FC236}">
                <a16:creationId xmlns:a16="http://schemas.microsoft.com/office/drawing/2014/main" id="{81F5BF48-D401-492D-896C-E7A72E521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A095C65-44C9-4969-9E9A-5276F0B00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67BA57FA-AAA2-4B36-AE8E-FB1C01950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2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152E-9E84-4689-B70F-4981AEAEEB1E}"/>
              </a:ext>
            </a:extLst>
          </p:cNvPr>
          <p:cNvSpPr>
            <a:spLocks noGrp="1"/>
          </p:cNvSpPr>
          <p:nvPr>
            <p:ph type="title"/>
          </p:nvPr>
        </p:nvSpPr>
        <p:spPr>
          <a:xfrm>
            <a:off x="838200" y="0"/>
            <a:ext cx="10515600" cy="1325563"/>
          </a:xfrm>
        </p:spPr>
        <p:txBody>
          <a:bodyPr/>
          <a:lstStyle/>
          <a:p>
            <a:r>
              <a:rPr lang="en-US" dirty="0"/>
              <a:t>Problem</a:t>
            </a:r>
          </a:p>
        </p:txBody>
      </p:sp>
      <p:sp>
        <p:nvSpPr>
          <p:cNvPr id="3" name="Content Placeholder 2">
            <a:extLst>
              <a:ext uri="{FF2B5EF4-FFF2-40B4-BE49-F238E27FC236}">
                <a16:creationId xmlns:a16="http://schemas.microsoft.com/office/drawing/2014/main" id="{653DC12F-5696-4317-A5E4-DC2DAEED96D8}"/>
              </a:ext>
            </a:extLst>
          </p:cNvPr>
          <p:cNvSpPr>
            <a:spLocks noGrp="1"/>
          </p:cNvSpPr>
          <p:nvPr>
            <p:ph idx="1"/>
          </p:nvPr>
        </p:nvSpPr>
        <p:spPr>
          <a:xfrm>
            <a:off x="838200" y="1380344"/>
            <a:ext cx="10515600" cy="4351338"/>
          </a:xfrm>
        </p:spPr>
        <p:txBody>
          <a:bodyPr/>
          <a:lstStyle/>
          <a:p>
            <a:r>
              <a:rPr lang="en-US" dirty="0"/>
              <a:t>Solar energy still needs to improve its efficiency</a:t>
            </a:r>
          </a:p>
          <a:p>
            <a:endParaRPr lang="en-US" dirty="0"/>
          </a:p>
          <a:p>
            <a:r>
              <a:rPr lang="en-US" dirty="0"/>
              <a:t>Use of maximum power point trackers (MPPT) to transfer power from solar panel module wastes power</a:t>
            </a:r>
          </a:p>
          <a:p>
            <a:endParaRPr lang="en-US" dirty="0"/>
          </a:p>
          <a:p>
            <a:r>
              <a:rPr lang="en-US" dirty="0"/>
              <a:t>Energy storage solutions for solar energy have been mostly focused on batteries</a:t>
            </a:r>
          </a:p>
          <a:p>
            <a:endParaRPr lang="en-US" dirty="0"/>
          </a:p>
        </p:txBody>
      </p:sp>
      <p:sp>
        <p:nvSpPr>
          <p:cNvPr id="4" name="Rectangle 3">
            <a:extLst>
              <a:ext uri="{FF2B5EF4-FFF2-40B4-BE49-F238E27FC236}">
                <a16:creationId xmlns:a16="http://schemas.microsoft.com/office/drawing/2014/main" id="{6C37B380-7DA4-42EE-909C-9BF3FFAAE92A}"/>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10FFA3-15CA-46E8-9B3E-405F6256E1D9}"/>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nnovation Showcase | Print at ASU">
            <a:extLst>
              <a:ext uri="{FF2B5EF4-FFF2-40B4-BE49-F238E27FC236}">
                <a16:creationId xmlns:a16="http://schemas.microsoft.com/office/drawing/2014/main" id="{BC7C6F1A-A4B9-4D0E-B308-08B7A6D91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A43A6C0-ECF0-4EC9-9C4C-1A1D6DB0D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E6BADA2-777A-4882-A1FB-A4768F17E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AEEF00A-0582-4FAE-A17D-A0410A327A22}"/>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14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86F-A4B0-4A4C-BFC5-0ED20929BAE1}"/>
              </a:ext>
            </a:extLst>
          </p:cNvPr>
          <p:cNvSpPr>
            <a:spLocks noGrp="1"/>
          </p:cNvSpPr>
          <p:nvPr>
            <p:ph type="title"/>
          </p:nvPr>
        </p:nvSpPr>
        <p:spPr>
          <a:xfrm>
            <a:off x="838200" y="0"/>
            <a:ext cx="10515600" cy="1325563"/>
          </a:xfrm>
        </p:spPr>
        <p:txBody>
          <a:bodyPr/>
          <a:lstStyle/>
          <a:p>
            <a:r>
              <a:rPr lang="en-US" dirty="0"/>
              <a:t>Intro to Load-Managing System (LMPV)</a:t>
            </a:r>
          </a:p>
        </p:txBody>
      </p:sp>
      <p:sp>
        <p:nvSpPr>
          <p:cNvPr id="3" name="Content Placeholder 2">
            <a:extLst>
              <a:ext uri="{FF2B5EF4-FFF2-40B4-BE49-F238E27FC236}">
                <a16:creationId xmlns:a16="http://schemas.microsoft.com/office/drawing/2014/main" id="{47762691-CA76-4F72-BB84-B9BE3D14F0F5}"/>
              </a:ext>
            </a:extLst>
          </p:cNvPr>
          <p:cNvSpPr>
            <a:spLocks noGrp="1"/>
          </p:cNvSpPr>
          <p:nvPr>
            <p:ph sz="half" idx="1"/>
          </p:nvPr>
        </p:nvSpPr>
        <p:spPr>
          <a:xfrm>
            <a:off x="846151" y="1380346"/>
            <a:ext cx="5181600" cy="4351338"/>
          </a:xfrm>
        </p:spPr>
        <p:txBody>
          <a:bodyPr/>
          <a:lstStyle/>
          <a:p>
            <a:r>
              <a:rPr lang="en-US" dirty="0"/>
              <a:t>Varies the number of loads connected</a:t>
            </a:r>
          </a:p>
          <a:p>
            <a:pPr marL="0" indent="0">
              <a:buNone/>
            </a:pPr>
            <a:endParaRPr lang="en-US" dirty="0"/>
          </a:p>
          <a:p>
            <a:r>
              <a:rPr lang="en-US" dirty="0"/>
              <a:t>Has had success in transfer efficiency of up to 99% with resistive loads</a:t>
            </a:r>
          </a:p>
          <a:p>
            <a:endParaRPr lang="en-US" dirty="0"/>
          </a:p>
          <a:p>
            <a:r>
              <a:rPr lang="en-US" dirty="0"/>
              <a:t>Physical prototype system current in place</a:t>
            </a:r>
          </a:p>
        </p:txBody>
      </p:sp>
      <p:sp>
        <p:nvSpPr>
          <p:cNvPr id="5" name="Rectangle 4">
            <a:extLst>
              <a:ext uri="{FF2B5EF4-FFF2-40B4-BE49-F238E27FC236}">
                <a16:creationId xmlns:a16="http://schemas.microsoft.com/office/drawing/2014/main" id="{AB54DDE6-DE35-4887-8D44-378F33BB59C7}"/>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3875D-EF8F-4DF7-B3D8-DC8D85829F8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novation Showcase | Print at ASU">
            <a:extLst>
              <a:ext uri="{FF2B5EF4-FFF2-40B4-BE49-F238E27FC236}">
                <a16:creationId xmlns:a16="http://schemas.microsoft.com/office/drawing/2014/main" id="{469820AC-86A1-4F4E-81CA-A39736378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50F904-F38E-4E40-A735-2765FF8FD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0C548A0-F167-4BC5-BB51-E38C78B89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A920473-4E84-48DF-BAD3-EDA771F047F8}"/>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picture containing text&#10;&#10;Description automatically generated">
            <a:extLst>
              <a:ext uri="{FF2B5EF4-FFF2-40B4-BE49-F238E27FC236}">
                <a16:creationId xmlns:a16="http://schemas.microsoft.com/office/drawing/2014/main" id="{4342CE64-05BA-4731-822B-0FE14EA014E9}"/>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1695" t="8313" r="2608" b="8044"/>
          <a:stretch/>
        </p:blipFill>
        <p:spPr>
          <a:xfrm>
            <a:off x="6712574" y="2322634"/>
            <a:ext cx="4116728" cy="2468320"/>
          </a:xfrm>
          <a:prstGeom prst="rect">
            <a:avLst/>
          </a:prstGeom>
          <a:ln w="12700">
            <a:noFill/>
          </a:ln>
        </p:spPr>
      </p:pic>
    </p:spTree>
    <p:extLst>
      <p:ext uri="{BB962C8B-B14F-4D97-AF65-F5344CB8AC3E}">
        <p14:creationId xmlns:p14="http://schemas.microsoft.com/office/powerpoint/2010/main" val="418669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86F-A4B0-4A4C-BFC5-0ED20929BAE1}"/>
              </a:ext>
            </a:extLst>
          </p:cNvPr>
          <p:cNvSpPr>
            <a:spLocks noGrp="1"/>
          </p:cNvSpPr>
          <p:nvPr>
            <p:ph type="title"/>
          </p:nvPr>
        </p:nvSpPr>
        <p:spPr>
          <a:xfrm>
            <a:off x="838200" y="0"/>
            <a:ext cx="10515600" cy="1325563"/>
          </a:xfrm>
        </p:spPr>
        <p:txBody>
          <a:bodyPr/>
          <a:lstStyle/>
          <a:p>
            <a:r>
              <a:rPr lang="en-US" dirty="0"/>
              <a:t>Objective of the project</a:t>
            </a:r>
          </a:p>
        </p:txBody>
      </p:sp>
      <p:sp>
        <p:nvSpPr>
          <p:cNvPr id="3" name="Content Placeholder 2">
            <a:extLst>
              <a:ext uri="{FF2B5EF4-FFF2-40B4-BE49-F238E27FC236}">
                <a16:creationId xmlns:a16="http://schemas.microsoft.com/office/drawing/2014/main" id="{47762691-CA76-4F72-BB84-B9BE3D14F0F5}"/>
              </a:ext>
            </a:extLst>
          </p:cNvPr>
          <p:cNvSpPr>
            <a:spLocks noGrp="1"/>
          </p:cNvSpPr>
          <p:nvPr>
            <p:ph sz="half" idx="1"/>
          </p:nvPr>
        </p:nvSpPr>
        <p:spPr>
          <a:xfrm>
            <a:off x="846151" y="1380346"/>
            <a:ext cx="5181600" cy="4351338"/>
          </a:xfrm>
        </p:spPr>
        <p:txBody>
          <a:bodyPr/>
          <a:lstStyle/>
          <a:p>
            <a:r>
              <a:rPr lang="en-US" dirty="0"/>
              <a:t>Optimizing power transfer using </a:t>
            </a:r>
            <a:r>
              <a:rPr lang="en-US" dirty="0" err="1"/>
              <a:t>electrolyzers</a:t>
            </a:r>
            <a:r>
              <a:rPr lang="en-US" dirty="0"/>
              <a:t> in LMPV system</a:t>
            </a:r>
          </a:p>
          <a:p>
            <a:pPr lvl="1"/>
            <a:r>
              <a:rPr lang="en-US" dirty="0"/>
              <a:t>Goal is to follow the maximum power curve throughout the day</a:t>
            </a:r>
          </a:p>
          <a:p>
            <a:endParaRPr lang="en-US" dirty="0"/>
          </a:p>
          <a:p>
            <a:r>
              <a:rPr lang="en-US" dirty="0"/>
              <a:t>Implementing system for the sustainable production of hydrogen</a:t>
            </a:r>
          </a:p>
        </p:txBody>
      </p:sp>
      <p:sp>
        <p:nvSpPr>
          <p:cNvPr id="5" name="Rectangle 4">
            <a:extLst>
              <a:ext uri="{FF2B5EF4-FFF2-40B4-BE49-F238E27FC236}">
                <a16:creationId xmlns:a16="http://schemas.microsoft.com/office/drawing/2014/main" id="{AB54DDE6-DE35-4887-8D44-378F33BB59C7}"/>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3875D-EF8F-4DF7-B3D8-DC8D85829F8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novation Showcase | Print at ASU">
            <a:extLst>
              <a:ext uri="{FF2B5EF4-FFF2-40B4-BE49-F238E27FC236}">
                <a16:creationId xmlns:a16="http://schemas.microsoft.com/office/drawing/2014/main" id="{469820AC-86A1-4F4E-81CA-A39736378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50F904-F38E-4E40-A735-2765FF8FD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0C548A0-F167-4BC5-BB51-E38C78B89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A920473-4E84-48DF-BAD3-EDA771F047F8}"/>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Content Placeholder 13">
            <a:extLst>
              <a:ext uri="{FF2B5EF4-FFF2-40B4-BE49-F238E27FC236}">
                <a16:creationId xmlns:a16="http://schemas.microsoft.com/office/drawing/2014/main" id="{D4AF0D24-C3D6-4DB8-AB83-9A94519D6797}"/>
              </a:ext>
            </a:extLst>
          </p:cNvPr>
          <p:cNvPicPr>
            <a:picLocks noGrp="1" noChangeAspect="1"/>
          </p:cNvPicPr>
          <p:nvPr>
            <p:ph sz="half" idx="2"/>
          </p:nvPr>
        </p:nvPicPr>
        <p:blipFill>
          <a:blip r:embed="rId5"/>
          <a:stretch>
            <a:fillRect/>
          </a:stretch>
        </p:blipFill>
        <p:spPr>
          <a:xfrm>
            <a:off x="6164263" y="1566069"/>
            <a:ext cx="5181600" cy="3886200"/>
          </a:xfrm>
        </p:spPr>
      </p:pic>
    </p:spTree>
    <p:extLst>
      <p:ext uri="{BB962C8B-B14F-4D97-AF65-F5344CB8AC3E}">
        <p14:creationId xmlns:p14="http://schemas.microsoft.com/office/powerpoint/2010/main" val="427814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86F-A4B0-4A4C-BFC5-0ED20929BAE1}"/>
              </a:ext>
            </a:extLst>
          </p:cNvPr>
          <p:cNvSpPr>
            <a:spLocks noGrp="1"/>
          </p:cNvSpPr>
          <p:nvPr>
            <p:ph type="title"/>
          </p:nvPr>
        </p:nvSpPr>
        <p:spPr>
          <a:xfrm>
            <a:off x="838200" y="0"/>
            <a:ext cx="10515600" cy="1325563"/>
          </a:xfrm>
        </p:spPr>
        <p:txBody>
          <a:bodyPr/>
          <a:lstStyle/>
          <a:p>
            <a:r>
              <a:rPr lang="en-US" dirty="0"/>
              <a:t>Solar Panel Module and Irradiance Profile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762691-CA76-4F72-BB84-B9BE3D14F0F5}"/>
                  </a:ext>
                </a:extLst>
              </p:cNvPr>
              <p:cNvSpPr>
                <a:spLocks noGrp="1"/>
              </p:cNvSpPr>
              <p:nvPr>
                <p:ph sz="half" idx="1"/>
              </p:nvPr>
            </p:nvSpPr>
            <p:spPr>
              <a:xfrm>
                <a:off x="846151" y="1380346"/>
                <a:ext cx="5181600" cy="4351338"/>
              </a:xfrm>
            </p:spPr>
            <p:txBody>
              <a:bodyPr/>
              <a:lstStyle/>
              <a:p>
                <a:r>
                  <a:rPr lang="en-US" dirty="0"/>
                  <a:t>Solar Panel</a:t>
                </a:r>
              </a:p>
              <a:p>
                <a:pPr lvl="1"/>
                <a:r>
                  <a:rPr lang="en-US" dirty="0" err="1"/>
                  <a:t>Yingli</a:t>
                </a:r>
                <a:r>
                  <a:rPr lang="en-US" dirty="0"/>
                  <a:t> 290 W Solar Panel</a:t>
                </a:r>
              </a:p>
              <a:p>
                <a:pPr lvl="1"/>
                <a:r>
                  <a:rPr lang="en-US" dirty="0"/>
                  <a:t>Characteristics at 1000 W/m^2</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𝑚𝑝</m:t>
                        </m:r>
                      </m:sub>
                    </m:sSub>
                    <m:r>
                      <a:rPr lang="en-US" b="0" i="1" smtClean="0">
                        <a:latin typeface="Cambria Math" panose="02040503050406030204" pitchFamily="18" charset="0"/>
                      </a:rPr>
                      <m:t>=31.737 </m:t>
                    </m:r>
                    <m:r>
                      <m:rPr>
                        <m:sty m:val="p"/>
                      </m:rPr>
                      <a:rPr lang="en-US" b="0" i="0" smtClean="0">
                        <a:latin typeface="Cambria Math" panose="02040503050406030204" pitchFamily="18" charset="0"/>
                      </a:rPr>
                      <m:t>V</m:t>
                    </m:r>
                  </m:oMath>
                </a14:m>
                <a:endParaRPr lang="en-US"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𝑚𝑝</m:t>
                        </m:r>
                      </m:sub>
                    </m:sSub>
                    <m:r>
                      <a:rPr lang="en-US" b="0" i="1" smtClean="0">
                        <a:latin typeface="Cambria Math" panose="02040503050406030204" pitchFamily="18" charset="0"/>
                      </a:rPr>
                      <m:t>=9.134 </m:t>
                    </m:r>
                    <m:r>
                      <m:rPr>
                        <m:sty m:val="p"/>
                      </m:rPr>
                      <a:rPr lang="en-US" b="0" i="0" smtClean="0">
                        <a:latin typeface="Cambria Math" panose="02040503050406030204" pitchFamily="18" charset="0"/>
                      </a:rPr>
                      <m:t>A</m:t>
                    </m:r>
                  </m:oMath>
                </a14:m>
                <a:r>
                  <a:rPr lang="en-US" dirty="0"/>
                  <a:t> </a:t>
                </a:r>
              </a:p>
              <a:p>
                <a:pPr lvl="2"/>
                <a:endParaRPr lang="en-US" dirty="0"/>
              </a:p>
              <a:p>
                <a:r>
                  <a:rPr lang="en-US" dirty="0"/>
                  <a:t>Irradiance Profile</a:t>
                </a:r>
              </a:p>
              <a:p>
                <a:pPr lvl="1"/>
                <a:r>
                  <a:rPr lang="en-US" dirty="0"/>
                  <a:t>Clear sky for initial simulations</a:t>
                </a:r>
              </a:p>
            </p:txBody>
          </p:sp>
        </mc:Choice>
        <mc:Fallback>
          <p:sp>
            <p:nvSpPr>
              <p:cNvPr id="3" name="Content Placeholder 2">
                <a:extLst>
                  <a:ext uri="{FF2B5EF4-FFF2-40B4-BE49-F238E27FC236}">
                    <a16:creationId xmlns:a16="http://schemas.microsoft.com/office/drawing/2014/main" id="{47762691-CA76-4F72-BB84-B9BE3D14F0F5}"/>
                  </a:ext>
                </a:extLst>
              </p:cNvPr>
              <p:cNvSpPr>
                <a:spLocks noGrp="1" noRot="1" noChangeAspect="1" noMove="1" noResize="1" noEditPoints="1" noAdjustHandles="1" noChangeArrowheads="1" noChangeShapeType="1" noTextEdit="1"/>
              </p:cNvSpPr>
              <p:nvPr>
                <p:ph sz="half" idx="1"/>
              </p:nvPr>
            </p:nvSpPr>
            <p:spPr>
              <a:xfrm>
                <a:off x="846151" y="1380346"/>
                <a:ext cx="5181600" cy="4351338"/>
              </a:xfrm>
              <a:blipFill>
                <a:blip r:embed="rId2"/>
                <a:stretch>
                  <a:fillRect l="-2118" t="-2241"/>
                </a:stretch>
              </a:blipFill>
            </p:spPr>
            <p:txBody>
              <a:bodyPr/>
              <a:lstStyle/>
              <a:p>
                <a:r>
                  <a:rPr lang="en-US">
                    <a:noFill/>
                  </a:rPr>
                  <a:t> </a:t>
                </a:r>
              </a:p>
            </p:txBody>
          </p:sp>
        </mc:Fallback>
      </mc:AlternateContent>
      <p:pic>
        <p:nvPicPr>
          <p:cNvPr id="12" name="Content Placeholder 11">
            <a:extLst>
              <a:ext uri="{FF2B5EF4-FFF2-40B4-BE49-F238E27FC236}">
                <a16:creationId xmlns:a16="http://schemas.microsoft.com/office/drawing/2014/main" id="{5921FD4A-ADE6-416C-8AE4-6F0AB66314DD}"/>
              </a:ext>
            </a:extLst>
          </p:cNvPr>
          <p:cNvPicPr>
            <a:picLocks noGrp="1" noChangeAspect="1"/>
          </p:cNvPicPr>
          <p:nvPr>
            <p:ph sz="half" idx="2"/>
          </p:nvPr>
        </p:nvPicPr>
        <p:blipFill>
          <a:blip r:embed="rId3"/>
          <a:stretch>
            <a:fillRect/>
          </a:stretch>
        </p:blipFill>
        <p:spPr>
          <a:xfrm>
            <a:off x="6389341" y="1381125"/>
            <a:ext cx="4763193" cy="4351338"/>
          </a:xfrm>
        </p:spPr>
      </p:pic>
      <p:sp>
        <p:nvSpPr>
          <p:cNvPr id="5" name="Rectangle 4">
            <a:extLst>
              <a:ext uri="{FF2B5EF4-FFF2-40B4-BE49-F238E27FC236}">
                <a16:creationId xmlns:a16="http://schemas.microsoft.com/office/drawing/2014/main" id="{AB54DDE6-DE35-4887-8D44-378F33BB59C7}"/>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3875D-EF8F-4DF7-B3D8-DC8D85829F8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novation Showcase | Print at ASU">
            <a:extLst>
              <a:ext uri="{FF2B5EF4-FFF2-40B4-BE49-F238E27FC236}">
                <a16:creationId xmlns:a16="http://schemas.microsoft.com/office/drawing/2014/main" id="{469820AC-86A1-4F4E-81CA-A39736378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50F904-F38E-4E40-A735-2765FF8FD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0C548A0-F167-4BC5-BB51-E38C78B890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A920473-4E84-48DF-BAD3-EDA771F047F8}"/>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30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152E-9E84-4689-B70F-4981AEAEEB1E}"/>
              </a:ext>
            </a:extLst>
          </p:cNvPr>
          <p:cNvSpPr>
            <a:spLocks noGrp="1"/>
          </p:cNvSpPr>
          <p:nvPr>
            <p:ph type="title"/>
          </p:nvPr>
        </p:nvSpPr>
        <p:spPr>
          <a:xfrm>
            <a:off x="838200" y="0"/>
            <a:ext cx="10515600" cy="1325563"/>
          </a:xfrm>
        </p:spPr>
        <p:txBody>
          <a:bodyPr/>
          <a:lstStyle/>
          <a:p>
            <a:r>
              <a:rPr lang="en-US" dirty="0"/>
              <a:t>Methods and Analysis Techniques</a:t>
            </a:r>
          </a:p>
        </p:txBody>
      </p:sp>
      <p:sp>
        <p:nvSpPr>
          <p:cNvPr id="3" name="Content Placeholder 2">
            <a:extLst>
              <a:ext uri="{FF2B5EF4-FFF2-40B4-BE49-F238E27FC236}">
                <a16:creationId xmlns:a16="http://schemas.microsoft.com/office/drawing/2014/main" id="{653DC12F-5696-4317-A5E4-DC2DAEED96D8}"/>
              </a:ext>
            </a:extLst>
          </p:cNvPr>
          <p:cNvSpPr>
            <a:spLocks noGrp="1"/>
          </p:cNvSpPr>
          <p:nvPr>
            <p:ph idx="1"/>
          </p:nvPr>
        </p:nvSpPr>
        <p:spPr>
          <a:xfrm>
            <a:off x="838200" y="1380344"/>
            <a:ext cx="10515600" cy="4351338"/>
          </a:xfrm>
        </p:spPr>
        <p:txBody>
          <a:bodyPr/>
          <a:lstStyle/>
          <a:p>
            <a:r>
              <a:rPr lang="en-US" dirty="0"/>
              <a:t>Hand Calculations and derivations</a:t>
            </a:r>
          </a:p>
          <a:p>
            <a:r>
              <a:rPr lang="en-US" b="1" dirty="0"/>
              <a:t>MATLAB and Simulink</a:t>
            </a:r>
          </a:p>
          <a:p>
            <a:r>
              <a:rPr lang="en-US" dirty="0"/>
              <a:t>Spice Simulations</a:t>
            </a:r>
          </a:p>
          <a:p>
            <a:r>
              <a:rPr lang="en-US" dirty="0"/>
              <a:t>Physical Validation</a:t>
            </a:r>
          </a:p>
          <a:p>
            <a:endParaRPr lang="en-US" dirty="0"/>
          </a:p>
        </p:txBody>
      </p:sp>
      <p:sp>
        <p:nvSpPr>
          <p:cNvPr id="4" name="Rectangle 3">
            <a:extLst>
              <a:ext uri="{FF2B5EF4-FFF2-40B4-BE49-F238E27FC236}">
                <a16:creationId xmlns:a16="http://schemas.microsoft.com/office/drawing/2014/main" id="{6C37B380-7DA4-42EE-909C-9BF3FFAAE92A}"/>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10FFA3-15CA-46E8-9B3E-405F6256E1D9}"/>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nnovation Showcase | Print at ASU">
            <a:extLst>
              <a:ext uri="{FF2B5EF4-FFF2-40B4-BE49-F238E27FC236}">
                <a16:creationId xmlns:a16="http://schemas.microsoft.com/office/drawing/2014/main" id="{BC7C6F1A-A4B9-4D0E-B308-08B7A6D91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A43A6C0-ECF0-4EC9-9C4C-1A1D6DB0D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E6BADA2-777A-4882-A1FB-A4768F17E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AEEF00A-0582-4FAE-A17D-A0410A327A22}"/>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52" name="Picture 4" descr="Products Available on Campus - Matlab &amp; Simulink - MATLAB &amp; Simulink -  İstanbul Okan Üniversitesi">
            <a:extLst>
              <a:ext uri="{FF2B5EF4-FFF2-40B4-BE49-F238E27FC236}">
                <a16:creationId xmlns:a16="http://schemas.microsoft.com/office/drawing/2014/main" id="{A4BD8986-74CC-4635-9DE3-2AAC63262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6550" y="1826510"/>
            <a:ext cx="4369271" cy="172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6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86F-A4B0-4A4C-BFC5-0ED20929BAE1}"/>
              </a:ext>
            </a:extLst>
          </p:cNvPr>
          <p:cNvSpPr>
            <a:spLocks noGrp="1"/>
          </p:cNvSpPr>
          <p:nvPr>
            <p:ph type="title"/>
          </p:nvPr>
        </p:nvSpPr>
        <p:spPr>
          <a:xfrm>
            <a:off x="838200" y="0"/>
            <a:ext cx="10515600" cy="1325563"/>
          </a:xfrm>
        </p:spPr>
        <p:txBody>
          <a:bodyPr/>
          <a:lstStyle/>
          <a:p>
            <a:r>
              <a:rPr lang="en-US" dirty="0"/>
              <a:t>Electrolytic Load Design</a:t>
            </a:r>
          </a:p>
        </p:txBody>
      </p:sp>
      <p:sp>
        <p:nvSpPr>
          <p:cNvPr id="3" name="Content Placeholder 2">
            <a:extLst>
              <a:ext uri="{FF2B5EF4-FFF2-40B4-BE49-F238E27FC236}">
                <a16:creationId xmlns:a16="http://schemas.microsoft.com/office/drawing/2014/main" id="{47762691-CA76-4F72-BB84-B9BE3D14F0F5}"/>
              </a:ext>
            </a:extLst>
          </p:cNvPr>
          <p:cNvSpPr>
            <a:spLocks noGrp="1"/>
          </p:cNvSpPr>
          <p:nvPr>
            <p:ph sz="half" idx="1"/>
          </p:nvPr>
        </p:nvSpPr>
        <p:spPr>
          <a:xfrm>
            <a:off x="846151" y="1380346"/>
            <a:ext cx="5181600" cy="4351338"/>
          </a:xfrm>
        </p:spPr>
        <p:txBody>
          <a:bodyPr anchor="t"/>
          <a:lstStyle/>
          <a:p>
            <a:pPr>
              <a:spcBef>
                <a:spcPts val="3000"/>
              </a:spcBef>
            </a:pPr>
            <a:r>
              <a:rPr lang="en-US" dirty="0"/>
              <a:t>LMPV loads are stacks of electrolytic cells in series</a:t>
            </a:r>
          </a:p>
          <a:p>
            <a:pPr>
              <a:spcBef>
                <a:spcPts val="3000"/>
              </a:spcBef>
            </a:pPr>
            <a:r>
              <a:rPr lang="en-US" dirty="0"/>
              <a:t>Model derived from data provided by NEL Hydrogen for a single electrolytic cell</a:t>
            </a:r>
          </a:p>
          <a:p>
            <a:pPr>
              <a:spcBef>
                <a:spcPts val="3000"/>
              </a:spcBef>
            </a:pPr>
            <a:r>
              <a:rPr lang="en-US" dirty="0"/>
              <a:t>Simulation and physical models use diodes and resistors to model electrical behavior</a:t>
            </a:r>
          </a:p>
          <a:p>
            <a:pPr>
              <a:spcBef>
                <a:spcPts val="3000"/>
              </a:spcBef>
            </a:pPr>
            <a:endParaRPr lang="en-US" dirty="0"/>
          </a:p>
        </p:txBody>
      </p:sp>
      <p:sp>
        <p:nvSpPr>
          <p:cNvPr id="5" name="Rectangle 4">
            <a:extLst>
              <a:ext uri="{FF2B5EF4-FFF2-40B4-BE49-F238E27FC236}">
                <a16:creationId xmlns:a16="http://schemas.microsoft.com/office/drawing/2014/main" id="{AB54DDE6-DE35-4887-8D44-378F33BB59C7}"/>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3875D-EF8F-4DF7-B3D8-DC8D85829F8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novation Showcase | Print at ASU">
            <a:extLst>
              <a:ext uri="{FF2B5EF4-FFF2-40B4-BE49-F238E27FC236}">
                <a16:creationId xmlns:a16="http://schemas.microsoft.com/office/drawing/2014/main" id="{469820AC-86A1-4F4E-81CA-A39736378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50F904-F38E-4E40-A735-2765FF8FD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0C548A0-F167-4BC5-BB51-E38C78B89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A920473-4E84-48DF-BAD3-EDA771F047F8}"/>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Content Placeholder 13">
            <a:extLst>
              <a:ext uri="{FF2B5EF4-FFF2-40B4-BE49-F238E27FC236}">
                <a16:creationId xmlns:a16="http://schemas.microsoft.com/office/drawing/2014/main" id="{21746D73-C859-46A1-944C-6151DC5EB0B5}"/>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rcRect/>
          <a:stretch/>
        </p:blipFill>
        <p:spPr>
          <a:xfrm>
            <a:off x="6164263" y="1754482"/>
            <a:ext cx="5181600" cy="3349036"/>
          </a:xfrm>
          <a:prstGeom prst="rect">
            <a:avLst/>
          </a:prstGeom>
          <a:ln w="76200">
            <a:noFill/>
          </a:ln>
        </p:spPr>
      </p:pic>
    </p:spTree>
    <p:extLst>
      <p:ext uri="{BB962C8B-B14F-4D97-AF65-F5344CB8AC3E}">
        <p14:creationId xmlns:p14="http://schemas.microsoft.com/office/powerpoint/2010/main" val="80988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86F-A4B0-4A4C-BFC5-0ED20929BAE1}"/>
              </a:ext>
            </a:extLst>
          </p:cNvPr>
          <p:cNvSpPr>
            <a:spLocks noGrp="1"/>
          </p:cNvSpPr>
          <p:nvPr>
            <p:ph type="title"/>
          </p:nvPr>
        </p:nvSpPr>
        <p:spPr>
          <a:xfrm>
            <a:off x="838200" y="0"/>
            <a:ext cx="10515600" cy="1325563"/>
          </a:xfrm>
        </p:spPr>
        <p:txBody>
          <a:bodyPr/>
          <a:lstStyle/>
          <a:p>
            <a:r>
              <a:rPr lang="en-US" dirty="0"/>
              <a:t>Electrolytic Load Design</a:t>
            </a:r>
          </a:p>
        </p:txBody>
      </p:sp>
      <p:sp>
        <p:nvSpPr>
          <p:cNvPr id="5" name="Rectangle 4">
            <a:extLst>
              <a:ext uri="{FF2B5EF4-FFF2-40B4-BE49-F238E27FC236}">
                <a16:creationId xmlns:a16="http://schemas.microsoft.com/office/drawing/2014/main" id="{AB54DDE6-DE35-4887-8D44-378F33BB59C7}"/>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3875D-EF8F-4DF7-B3D8-DC8D85829F8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novation Showcase | Print at ASU">
            <a:extLst>
              <a:ext uri="{FF2B5EF4-FFF2-40B4-BE49-F238E27FC236}">
                <a16:creationId xmlns:a16="http://schemas.microsoft.com/office/drawing/2014/main" id="{469820AC-86A1-4F4E-81CA-A39736378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50F904-F38E-4E40-A735-2765FF8FD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0C548A0-F167-4BC5-BB51-E38C78B89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A920473-4E84-48DF-BAD3-EDA771F047F8}"/>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0BA6E3CD-C34B-47CB-A27D-DAB0316A2404}"/>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rcRect/>
          <a:stretch/>
        </p:blipFill>
        <p:spPr>
          <a:xfrm>
            <a:off x="846138" y="1613694"/>
            <a:ext cx="5181600" cy="3886200"/>
          </a:xfrm>
          <a:prstGeom prst="rect">
            <a:avLst/>
          </a:prstGeom>
          <a:ln w="76200">
            <a:noFill/>
          </a:ln>
        </p:spPr>
      </p:pic>
      <p:pic>
        <p:nvPicPr>
          <p:cNvPr id="15" name="Content Placeholder 14">
            <a:extLst>
              <a:ext uri="{FF2B5EF4-FFF2-40B4-BE49-F238E27FC236}">
                <a16:creationId xmlns:a16="http://schemas.microsoft.com/office/drawing/2014/main" id="{F4A44CB9-C1B9-48CB-8B71-7ADF68E516C1}"/>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Lst>
          </a:blip>
          <a:srcRect/>
          <a:stretch/>
        </p:blipFill>
        <p:spPr>
          <a:xfrm>
            <a:off x="6164263" y="1613694"/>
            <a:ext cx="5181600" cy="3886200"/>
          </a:xfrm>
          <a:prstGeom prst="rect">
            <a:avLst/>
          </a:prstGeom>
          <a:ln w="76200">
            <a:noFill/>
          </a:ln>
        </p:spPr>
      </p:pic>
    </p:spTree>
    <p:extLst>
      <p:ext uri="{BB962C8B-B14F-4D97-AF65-F5344CB8AC3E}">
        <p14:creationId xmlns:p14="http://schemas.microsoft.com/office/powerpoint/2010/main" val="147758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86F-A4B0-4A4C-BFC5-0ED20929BAE1}"/>
              </a:ext>
            </a:extLst>
          </p:cNvPr>
          <p:cNvSpPr>
            <a:spLocks noGrp="1"/>
          </p:cNvSpPr>
          <p:nvPr>
            <p:ph type="title"/>
          </p:nvPr>
        </p:nvSpPr>
        <p:spPr>
          <a:xfrm>
            <a:off x="838200" y="0"/>
            <a:ext cx="10515600" cy="1325563"/>
          </a:xfrm>
        </p:spPr>
        <p:txBody>
          <a:bodyPr/>
          <a:lstStyle/>
          <a:p>
            <a:r>
              <a:rPr lang="en-US" dirty="0"/>
              <a:t>Simulation for Electrolytic Stack</a:t>
            </a:r>
          </a:p>
        </p:txBody>
      </p:sp>
      <p:sp>
        <p:nvSpPr>
          <p:cNvPr id="5" name="Rectangle 4">
            <a:extLst>
              <a:ext uri="{FF2B5EF4-FFF2-40B4-BE49-F238E27FC236}">
                <a16:creationId xmlns:a16="http://schemas.microsoft.com/office/drawing/2014/main" id="{AB54DDE6-DE35-4887-8D44-378F33BB59C7}"/>
              </a:ext>
            </a:extLst>
          </p:cNvPr>
          <p:cNvSpPr/>
          <p:nvPr/>
        </p:nvSpPr>
        <p:spPr>
          <a:xfrm>
            <a:off x="0" y="5749469"/>
            <a:ext cx="12192000" cy="11164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3875D-EF8F-4DF7-B3D8-DC8D85829F82}"/>
              </a:ext>
            </a:extLst>
          </p:cNvPr>
          <p:cNvSpPr/>
          <p:nvPr/>
        </p:nvSpPr>
        <p:spPr>
          <a:xfrm>
            <a:off x="0" y="5741518"/>
            <a:ext cx="12192000" cy="79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novation Showcase | Print at ASU">
            <a:extLst>
              <a:ext uri="{FF2B5EF4-FFF2-40B4-BE49-F238E27FC236}">
                <a16:creationId xmlns:a16="http://schemas.microsoft.com/office/drawing/2014/main" id="{469820AC-86A1-4F4E-81CA-A39736378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5430"/>
            <a:ext cx="2963322" cy="98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50F904-F38E-4E40-A735-2765FF8FD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8864" y="5813757"/>
            <a:ext cx="735570" cy="981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0C548A0-F167-4BC5-BB51-E38C78B89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109" y="5900640"/>
            <a:ext cx="849781" cy="8951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A920473-4E84-48DF-BAD3-EDA771F047F8}"/>
              </a:ext>
            </a:extLst>
          </p:cNvPr>
          <p:cNvCxnSpPr>
            <a:cxnSpLocks/>
          </p:cNvCxnSpPr>
          <p:nvPr/>
        </p:nvCxnSpPr>
        <p:spPr>
          <a:xfrm>
            <a:off x="838200" y="1042256"/>
            <a:ext cx="716876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32ECE5F-2F1C-42D5-A9BA-F855239BC206}"/>
              </a:ext>
            </a:extLst>
          </p:cNvPr>
          <p:cNvPicPr>
            <a:picLocks noChangeAspect="1"/>
          </p:cNvPicPr>
          <p:nvPr/>
        </p:nvPicPr>
        <p:blipFill>
          <a:blip r:embed="rId5"/>
          <a:stretch>
            <a:fillRect/>
          </a:stretch>
        </p:blipFill>
        <p:spPr>
          <a:xfrm>
            <a:off x="3557986" y="893323"/>
            <a:ext cx="8535845" cy="5071354"/>
          </a:xfrm>
          <a:prstGeom prst="rect">
            <a:avLst/>
          </a:prstGeom>
        </p:spPr>
      </p:pic>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id="{1238F061-2492-467F-9CA2-3EA02B7F15CA}"/>
                  </a:ext>
                </a:extLst>
              </p:cNvPr>
              <p:cNvSpPr>
                <a:spLocks noGrp="1"/>
              </p:cNvSpPr>
              <p:nvPr>
                <p:ph idx="1"/>
              </p:nvPr>
            </p:nvSpPr>
            <p:spPr>
              <a:xfrm>
                <a:off x="838200" y="1380344"/>
                <a:ext cx="3646336" cy="4351338"/>
              </a:xfrm>
            </p:spPr>
            <p:txBody>
              <a:bodyPr>
                <a:normAutofit lnSpcReduction="10000"/>
              </a:bodyPr>
              <a:lstStyle/>
              <a:p>
                <a:r>
                  <a:rPr lang="en-US" dirty="0"/>
                  <a:t>15 cell stack</a:t>
                </a:r>
              </a:p>
              <a:p>
                <a:pPr lvl="1"/>
                <a:r>
                  <a:rPr lang="en-US" dirty="0"/>
                  <a:t>23.34 V turn-on</a:t>
                </a:r>
              </a:p>
              <a:p>
                <a:pPr lvl="1"/>
                <a:r>
                  <a:rPr lang="en-US" dirty="0"/>
                  <a:t>5.5 </a:t>
                </a:r>
                <a14:m>
                  <m:oMath xmlns:m="http://schemas.openxmlformats.org/officeDocument/2006/math">
                    <m:r>
                      <m:rPr>
                        <m:sty m:val="p"/>
                      </m:rPr>
                      <a:rPr lang="en-US" b="0" i="0" smtClean="0">
                        <a:latin typeface="Cambria Math" panose="02040503050406030204" pitchFamily="18" charset="0"/>
                      </a:rPr>
                      <m:t>Ω</m:t>
                    </m:r>
                  </m:oMath>
                </a14:m>
                <a:r>
                  <a:rPr lang="en-US" dirty="0"/>
                  <a:t> resistance</a:t>
                </a:r>
              </a:p>
              <a:p>
                <a:endParaRPr lang="en-US" dirty="0"/>
              </a:p>
              <a:p>
                <a:r>
                  <a:rPr lang="en-US" dirty="0"/>
                  <a:t>6 loads</a:t>
                </a:r>
              </a:p>
              <a:p>
                <a:pPr marL="0" indent="0">
                  <a:buNone/>
                </a:pPr>
                <a:endParaRPr lang="en-US" dirty="0"/>
              </a:p>
              <a:p>
                <a:r>
                  <a:rPr lang="en-US" dirty="0"/>
                  <a:t>Energy Produced</a:t>
                </a:r>
              </a:p>
              <a:p>
                <a:pPr lvl="1"/>
                <a:r>
                  <a:rPr lang="en-US" dirty="0"/>
                  <a:t>2.1701 kWh</a:t>
                </a:r>
              </a:p>
              <a:p>
                <a:pPr lvl="1"/>
                <a:r>
                  <a:rPr lang="en-US" dirty="0"/>
                  <a:t>99.77% transfer efficiency</a:t>
                </a:r>
              </a:p>
              <a:p>
                <a:pPr lvl="1"/>
                <a:endParaRPr lang="en-US" dirty="0"/>
              </a:p>
              <a:p>
                <a:pPr lvl="1"/>
                <a:endParaRPr lang="en-US" dirty="0"/>
              </a:p>
              <a:p>
                <a:endParaRPr lang="en-US" dirty="0"/>
              </a:p>
              <a:p>
                <a:endParaRPr lang="en-US" dirty="0"/>
              </a:p>
            </p:txBody>
          </p:sp>
        </mc:Choice>
        <mc:Fallback>
          <p:sp>
            <p:nvSpPr>
              <p:cNvPr id="17" name="Content Placeholder 2">
                <a:extLst>
                  <a:ext uri="{FF2B5EF4-FFF2-40B4-BE49-F238E27FC236}">
                    <a16:creationId xmlns:a16="http://schemas.microsoft.com/office/drawing/2014/main" id="{1238F061-2492-467F-9CA2-3EA02B7F15CA}"/>
                  </a:ext>
                </a:extLst>
              </p:cNvPr>
              <p:cNvSpPr>
                <a:spLocks noGrp="1" noRot="1" noChangeAspect="1" noMove="1" noResize="1" noEditPoints="1" noAdjustHandles="1" noChangeArrowheads="1" noChangeShapeType="1" noTextEdit="1"/>
              </p:cNvSpPr>
              <p:nvPr>
                <p:ph idx="1"/>
              </p:nvPr>
            </p:nvSpPr>
            <p:spPr>
              <a:xfrm>
                <a:off x="838200" y="1380344"/>
                <a:ext cx="3646336" cy="4351338"/>
              </a:xfrm>
              <a:blipFill>
                <a:blip r:embed="rId6"/>
                <a:stretch>
                  <a:fillRect l="-3010" t="-3081"/>
                </a:stretch>
              </a:blipFill>
            </p:spPr>
            <p:txBody>
              <a:bodyPr/>
              <a:lstStyle/>
              <a:p>
                <a:r>
                  <a:rPr lang="en-US">
                    <a:noFill/>
                  </a:rPr>
                  <a:t> </a:t>
                </a:r>
              </a:p>
            </p:txBody>
          </p:sp>
        </mc:Fallback>
      </mc:AlternateContent>
    </p:spTree>
    <p:extLst>
      <p:ext uri="{BB962C8B-B14F-4D97-AF65-F5344CB8AC3E}">
        <p14:creationId xmlns:p14="http://schemas.microsoft.com/office/powerpoint/2010/main" val="146058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654</Words>
  <Application>Microsoft Office PowerPoint</Application>
  <PresentationFormat>Widescreen</PresentationFormat>
  <Paragraphs>215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Times New Roman</vt:lpstr>
      <vt:lpstr>Office Theme</vt:lpstr>
      <vt:lpstr>Electrolytic Application of Load-Managing Photovoltaic System</vt:lpstr>
      <vt:lpstr>Problem</vt:lpstr>
      <vt:lpstr>Intro to Load-Managing System (LMPV)</vt:lpstr>
      <vt:lpstr>Objective of the project</vt:lpstr>
      <vt:lpstr>Solar Panel Module and Irradiance Profile</vt:lpstr>
      <vt:lpstr>Methods and Analysis Techniques</vt:lpstr>
      <vt:lpstr>Electrolytic Load Design</vt:lpstr>
      <vt:lpstr>Electrolytic Load Design</vt:lpstr>
      <vt:lpstr>Simulation for Electrolytic Stack</vt:lpstr>
      <vt:lpstr>Transfer for different stack configurations</vt:lpstr>
      <vt:lpstr>Efficiency for different stack configurations</vt:lpstr>
      <vt:lpstr>Efficiency for different stack configurations</vt:lpstr>
      <vt:lpstr>Insights and significance</vt:lpstr>
      <vt:lpstr>Steps Moving Forward</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P</dc:creator>
  <cp:lastModifiedBy>Christian</cp:lastModifiedBy>
  <cp:revision>8</cp:revision>
  <dcterms:created xsi:type="dcterms:W3CDTF">2021-04-01T04:14:12Z</dcterms:created>
  <dcterms:modified xsi:type="dcterms:W3CDTF">2021-04-02T23:13:54Z</dcterms:modified>
</cp:coreProperties>
</file>